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FF"/>
    <a:srgbClr val="833C0B"/>
    <a:srgbClr val="4B4B4B"/>
    <a:srgbClr val="A48D00"/>
    <a:srgbClr val="FF7979"/>
    <a:srgbClr val="6C5D00"/>
    <a:srgbClr val="600000"/>
    <a:srgbClr val="3CA9D0"/>
    <a:srgbClr val="123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4" autoAdjust="0"/>
    <p:restoredTop sz="94660"/>
  </p:normalViewPr>
  <p:slideViewPr>
    <p:cSldViewPr snapToGrid="0">
      <p:cViewPr>
        <p:scale>
          <a:sx n="66" d="100"/>
          <a:sy n="66" d="100"/>
        </p:scale>
        <p:origin x="102" y="-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13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0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11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65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00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23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07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7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69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62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89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BF75B-E8FA-435A-A71F-2D5A97E4B6E5}" type="datetimeFigureOut">
              <a:rPr lang="en-GB" smtClean="0"/>
              <a:t>10/12/2022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D6A08-56DC-4840-A0F2-81FDABD14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273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76" Type="http://schemas.openxmlformats.org/officeDocument/2006/relationships/image" Target="../media/image75.png"/><Relationship Id="rId84" Type="http://schemas.openxmlformats.org/officeDocument/2006/relationships/image" Target="../media/image83.png"/><Relationship Id="rId89" Type="http://schemas.openxmlformats.org/officeDocument/2006/relationships/image" Target="../media/image88.svg"/><Relationship Id="rId97" Type="http://schemas.openxmlformats.org/officeDocument/2006/relationships/image" Target="../media/image96.svg"/><Relationship Id="rId7" Type="http://schemas.openxmlformats.org/officeDocument/2006/relationships/image" Target="../media/image6.svg"/><Relationship Id="rId71" Type="http://schemas.openxmlformats.org/officeDocument/2006/relationships/image" Target="../media/image70.sv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74" Type="http://schemas.openxmlformats.org/officeDocument/2006/relationships/image" Target="../media/image73.png"/><Relationship Id="rId79" Type="http://schemas.openxmlformats.org/officeDocument/2006/relationships/image" Target="../media/image78.svg"/><Relationship Id="rId87" Type="http://schemas.openxmlformats.org/officeDocument/2006/relationships/image" Target="../media/image86.svg"/><Relationship Id="rId5" Type="http://schemas.openxmlformats.org/officeDocument/2006/relationships/image" Target="../media/image4.png"/><Relationship Id="rId61" Type="http://schemas.openxmlformats.org/officeDocument/2006/relationships/image" Target="../media/image60.svg"/><Relationship Id="rId82" Type="http://schemas.openxmlformats.org/officeDocument/2006/relationships/image" Target="../media/image81.png"/><Relationship Id="rId90" Type="http://schemas.openxmlformats.org/officeDocument/2006/relationships/image" Target="../media/image89.png"/><Relationship Id="rId95" Type="http://schemas.openxmlformats.org/officeDocument/2006/relationships/image" Target="../media/image94.svg"/><Relationship Id="rId19" Type="http://schemas.openxmlformats.org/officeDocument/2006/relationships/image" Target="../media/image1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77" Type="http://schemas.openxmlformats.org/officeDocument/2006/relationships/image" Target="../media/image76.sv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72" Type="http://schemas.openxmlformats.org/officeDocument/2006/relationships/image" Target="../media/image71.png"/><Relationship Id="rId80" Type="http://schemas.openxmlformats.org/officeDocument/2006/relationships/image" Target="../media/image79.png"/><Relationship Id="rId85" Type="http://schemas.openxmlformats.org/officeDocument/2006/relationships/image" Target="../media/image84.svg"/><Relationship Id="rId93" Type="http://schemas.openxmlformats.org/officeDocument/2006/relationships/image" Target="../media/image92.svg"/><Relationship Id="rId98" Type="http://schemas.openxmlformats.org/officeDocument/2006/relationships/image" Target="../media/image9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svg"/><Relationship Id="rId67" Type="http://schemas.openxmlformats.org/officeDocument/2006/relationships/image" Target="../media/image66.sv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svg"/><Relationship Id="rId83" Type="http://schemas.openxmlformats.org/officeDocument/2006/relationships/image" Target="../media/image82.svg"/><Relationship Id="rId88" Type="http://schemas.openxmlformats.org/officeDocument/2006/relationships/image" Target="../media/image87.png"/><Relationship Id="rId91" Type="http://schemas.openxmlformats.org/officeDocument/2006/relationships/image" Target="../media/image90.sv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73" Type="http://schemas.openxmlformats.org/officeDocument/2006/relationships/image" Target="../media/image72.svg"/><Relationship Id="rId78" Type="http://schemas.openxmlformats.org/officeDocument/2006/relationships/image" Target="../media/image77.png"/><Relationship Id="rId81" Type="http://schemas.openxmlformats.org/officeDocument/2006/relationships/image" Target="../media/image80.sv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271">
            <a:extLst>
              <a:ext uri="{FF2B5EF4-FFF2-40B4-BE49-F238E27FC236}">
                <a16:creationId xmlns:a16="http://schemas.microsoft.com/office/drawing/2014/main" id="{1A71B472-0DBE-0A0F-3923-47D0421339BD}"/>
              </a:ext>
            </a:extLst>
          </p:cNvPr>
          <p:cNvSpPr/>
          <p:nvPr/>
        </p:nvSpPr>
        <p:spPr>
          <a:xfrm>
            <a:off x="14353" y="38580"/>
            <a:ext cx="30275213" cy="4272554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5000">
                <a:srgbClr val="123B4A"/>
              </a:gs>
              <a:gs pos="58000">
                <a:srgbClr val="123B4A"/>
              </a:gs>
            </a:gsLst>
            <a:lin ang="2700000" scaled="1"/>
            <a:tileRect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CEAF6B-7825-B2FF-B600-F814A64BFE46}"/>
              </a:ext>
            </a:extLst>
          </p:cNvPr>
          <p:cNvGrpSpPr/>
          <p:nvPr/>
        </p:nvGrpSpPr>
        <p:grpSpPr>
          <a:xfrm>
            <a:off x="-53817756" y="-24547855"/>
            <a:ext cx="134046149" cy="109549579"/>
            <a:chOff x="-39663975" y="-10014528"/>
            <a:chExt cx="107357892" cy="877385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303F4-1E67-8523-BC37-7A4BDF7B9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606967" y="10585564"/>
              <a:ext cx="52671683" cy="542457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99E657-9575-E148-91B1-20ABA875D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787118" y="-10014528"/>
              <a:ext cx="55676800" cy="6219198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A3FABD-168F-61B6-AE5D-CF720151A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6717" y="-5019784"/>
              <a:ext cx="62687200" cy="6485630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1E8C83-5002-8E95-881D-EB7C9BEE3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9663975" y="7436736"/>
              <a:ext cx="67936517" cy="70287264"/>
            </a:xfrm>
            <a:prstGeom prst="rect">
              <a:avLst/>
            </a:prstGeom>
          </p:spPr>
        </p:pic>
      </p:grpSp>
      <p:sp>
        <p:nvSpPr>
          <p:cNvPr id="283" name="Rectangle 282">
            <a:extLst>
              <a:ext uri="{FF2B5EF4-FFF2-40B4-BE49-F238E27FC236}">
                <a16:creationId xmlns:a16="http://schemas.microsoft.com/office/drawing/2014/main" id="{874AFD8F-96FB-7DA4-A140-2A195B06933B}"/>
              </a:ext>
            </a:extLst>
          </p:cNvPr>
          <p:cNvSpPr/>
          <p:nvPr/>
        </p:nvSpPr>
        <p:spPr>
          <a:xfrm>
            <a:off x="1339638" y="8631654"/>
            <a:ext cx="15933411" cy="111789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5000">
                <a:srgbClr val="123B4A"/>
              </a:gs>
              <a:gs pos="58000">
                <a:srgbClr val="123B4A"/>
              </a:gs>
            </a:gsLst>
            <a:lin ang="2700000" scaled="1"/>
            <a:tileRect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E394EF6A-A31D-CAB3-80D7-4508209E48FA}"/>
              </a:ext>
            </a:extLst>
          </p:cNvPr>
          <p:cNvSpPr txBox="1"/>
          <p:nvPr/>
        </p:nvSpPr>
        <p:spPr>
          <a:xfrm>
            <a:off x="1842955" y="9851773"/>
            <a:ext cx="14943992" cy="9510296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Eurovision (ESC) is an annual song contest featuring participants from over 50 countries. Countries submit original songs to be performed live on TV, with a panel of judges and public voting determining the winner, who will be granted the right to host the next years’ contest.</a:t>
            </a:r>
          </a:p>
          <a:p>
            <a:pPr algn="just"/>
            <a:b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</a:b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The contest consists of two semi finals and a grand final, with the top 10 countries from each semi-final participating in the grand final, alongside the „Big Five“ and the previous years’ winner.</a:t>
            </a:r>
          </a:p>
          <a:p>
            <a:pPr algn="just"/>
            <a:b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</a:b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A number of factors determine if a song will qualify to the final, with the main feature being the country of origin. Avid viewers like us tend to often bet on well-performing countries 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in the hopes of earning extra money.</a:t>
            </a:r>
          </a:p>
          <a:p>
            <a:pPr algn="just"/>
            <a:endParaRPr lang="et-EE" sz="3600" dirty="0">
              <a:solidFill>
                <a:srgbClr val="CA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" panose="00000500000000000000" pitchFamily="50" charset="0"/>
              <a:cs typeface="Rubik" pitchFamily="2" charset="-79"/>
            </a:endParaRPr>
          </a:p>
          <a:p>
            <a:pPr algn="just"/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In this project, we aim to 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roughly predict the results,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 find if and 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what features affect the position of a country, 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and 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identify which countries tend to perform consistantly well or poorly in both the actual results and betting odds.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618129D-0BE4-A8B7-D70E-115F438B755F}"/>
              </a:ext>
            </a:extLst>
          </p:cNvPr>
          <p:cNvSpPr txBox="1"/>
          <p:nvPr/>
        </p:nvSpPr>
        <p:spPr>
          <a:xfrm>
            <a:off x="8523322" y="12108635"/>
            <a:ext cx="477232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endParaRPr lang="et-EE" sz="3600" dirty="0">
              <a:solidFill>
                <a:srgbClr val="CA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92E0AB63-531C-FCE8-6A7C-6C73D1543C6F}"/>
              </a:ext>
            </a:extLst>
          </p:cNvPr>
          <p:cNvSpPr txBox="1"/>
          <p:nvPr/>
        </p:nvSpPr>
        <p:spPr>
          <a:xfrm>
            <a:off x="1424163" y="8690179"/>
            <a:ext cx="15848885" cy="1107996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6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INTRODUCTION &amp; GOALS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7B9BB8-2093-C60E-CE25-DB83FC880466}"/>
              </a:ext>
            </a:extLst>
          </p:cNvPr>
          <p:cNvSpPr/>
          <p:nvPr/>
        </p:nvSpPr>
        <p:spPr>
          <a:xfrm>
            <a:off x="1383814" y="671740"/>
            <a:ext cx="27404136" cy="72375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5000">
                <a:srgbClr val="123B4A"/>
              </a:gs>
              <a:gs pos="58000">
                <a:srgbClr val="123B4A"/>
              </a:gs>
            </a:gsLst>
            <a:lin ang="2700000" scaled="1"/>
            <a:tileRect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D5835-5D77-E339-4F6F-748E18F3B62A}"/>
              </a:ext>
            </a:extLst>
          </p:cNvPr>
          <p:cNvGrpSpPr/>
          <p:nvPr/>
        </p:nvGrpSpPr>
        <p:grpSpPr>
          <a:xfrm>
            <a:off x="1807678" y="792150"/>
            <a:ext cx="27049205" cy="6603342"/>
            <a:chOff x="1807678" y="792150"/>
            <a:chExt cx="27049205" cy="66033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1AA68E-31C2-AEB0-CA1E-53DDE637DCF7}"/>
                </a:ext>
              </a:extLst>
            </p:cNvPr>
            <p:cNvSpPr txBox="1"/>
            <p:nvPr/>
          </p:nvSpPr>
          <p:spPr>
            <a:xfrm>
              <a:off x="8894516" y="792150"/>
              <a:ext cx="13210023" cy="6294031"/>
            </a:xfrm>
            <a:prstGeom prst="rect">
              <a:avLst/>
            </a:prstGeom>
            <a:noFill/>
            <a:effectLst>
              <a:glow rad="1905000">
                <a:schemeClr val="accent1">
                  <a:alpha val="50000"/>
                </a:schemeClr>
              </a:glow>
              <a:outerShdw blurRad="1270000" dist="50800" dir="5400000" sx="200000" sy="200000" algn="ctr" rotWithShape="0">
                <a:srgbClr val="000000">
                  <a:alpha val="50000"/>
                </a:srgbClr>
              </a:outerShdw>
              <a:softEdge rad="1270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80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  <a:t>EUROVISION</a:t>
              </a:r>
              <a:br>
                <a:rPr lang="et-EE" sz="180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</a:br>
              <a:r>
                <a:rPr lang="et-EE" sz="125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  <a:t>ODDS vs REALITY</a:t>
              </a:r>
              <a:br>
                <a:rPr lang="et-EE" sz="125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</a:br>
              <a:r>
                <a:rPr lang="et-EE" sz="66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  <a:t>Lauri Lüüsi                  Marek Murumäe</a:t>
              </a:r>
            </a:p>
            <a:p>
              <a:r>
                <a:rPr lang="et-EE" sz="32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" panose="00000500000000000000" pitchFamily="50" charset="0"/>
                </a:rPr>
                <a:t>lauri.luusi@ut.ee                                                                            marek.murumae@ut.ee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DBAD83-3BD1-D46E-B857-FDD6F74BE72B}"/>
                </a:ext>
              </a:extLst>
            </p:cNvPr>
            <p:cNvSpPr txBox="1"/>
            <p:nvPr/>
          </p:nvSpPr>
          <p:spPr>
            <a:xfrm>
              <a:off x="22555034" y="4348504"/>
              <a:ext cx="6301849" cy="3046988"/>
            </a:xfrm>
            <a:prstGeom prst="rect">
              <a:avLst/>
            </a:prstGeom>
            <a:noFill/>
            <a:effectLst>
              <a:glow rad="1905000">
                <a:schemeClr val="accent1">
                  <a:alpha val="50000"/>
                </a:schemeClr>
              </a:glow>
              <a:outerShdw blurRad="1270000" dist="50800" dir="5400000" sx="200000" sy="200000" algn="ctr" rotWithShape="0">
                <a:srgbClr val="000000">
                  <a:alpha val="50000"/>
                </a:srgbClr>
              </a:outerShdw>
              <a:softEdge rad="1270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48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  <a:t>Introduction to </a:t>
              </a:r>
              <a:br>
                <a:rPr lang="et-EE" sz="48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</a:br>
              <a:r>
                <a:rPr lang="et-EE" sz="48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  <a:t>Data Science</a:t>
              </a:r>
              <a:br>
                <a:rPr lang="et-EE" sz="48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</a:br>
              <a:r>
                <a:rPr lang="et-EE" sz="48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  <a:t>2022</a:t>
              </a:r>
            </a:p>
            <a:p>
              <a:pPr algn="ctr"/>
              <a:r>
                <a:rPr lang="et-EE" sz="48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  <a:t>Project E12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4EAF2E-2668-6711-EEF4-5CA53746D5F3}"/>
                </a:ext>
              </a:extLst>
            </p:cNvPr>
            <p:cNvSpPr txBox="1"/>
            <p:nvPr/>
          </p:nvSpPr>
          <p:spPr>
            <a:xfrm>
              <a:off x="24023482" y="965374"/>
              <a:ext cx="398422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t-EE" sz="3600" dirty="0">
                  <a:solidFill>
                    <a:srgbClr val="CA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usten Bold" panose="00000800000000000000" pitchFamily="50" charset="0"/>
                </a:rPr>
                <a:t>Project Repository</a:t>
              </a:r>
              <a:endParaRPr lang="en-GB" sz="3600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39B5BC9-A8AD-2033-AB94-BC04D3DC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7678" y="1211235"/>
              <a:ext cx="6010344" cy="603729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0E0626C-83D7-4E03-05D0-B334000A6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15086" y="1025199"/>
              <a:ext cx="526680" cy="5266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888515-6309-3900-4F78-E8F1B38B6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8532" y="1842986"/>
              <a:ext cx="2439168" cy="2439168"/>
            </a:xfrm>
            <a:prstGeom prst="rect">
              <a:avLst/>
            </a:prstGeom>
            <a:effectLst>
              <a:outerShdw blurRad="1270000" dist="381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76C8932-74DE-158D-8E32-B485CAFD43B1}"/>
              </a:ext>
            </a:extLst>
          </p:cNvPr>
          <p:cNvSpPr/>
          <p:nvPr/>
        </p:nvSpPr>
        <p:spPr>
          <a:xfrm>
            <a:off x="1406419" y="38518022"/>
            <a:ext cx="7899925" cy="312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5000">
                <a:schemeClr val="accent6">
                  <a:lumMod val="75000"/>
                </a:schemeClr>
              </a:gs>
            </a:gsLst>
            <a:lin ang="2700000" scaled="1"/>
            <a:tileRect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5C4FDBB-352B-BC9D-6941-42C7AA50D431}"/>
              </a:ext>
            </a:extLst>
          </p:cNvPr>
          <p:cNvSpPr/>
          <p:nvPr/>
        </p:nvSpPr>
        <p:spPr>
          <a:xfrm>
            <a:off x="9391225" y="38518022"/>
            <a:ext cx="7899925" cy="31276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5000">
                <a:srgbClr val="C00000"/>
              </a:gs>
            </a:gsLst>
            <a:lin ang="2700000" scaled="1"/>
            <a:tileRect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74C4366-36F1-4F31-AB32-4C7B6BAA8430}"/>
              </a:ext>
            </a:extLst>
          </p:cNvPr>
          <p:cNvSpPr/>
          <p:nvPr/>
        </p:nvSpPr>
        <p:spPr>
          <a:xfrm>
            <a:off x="1406419" y="41683864"/>
            <a:ext cx="15896442" cy="46166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5000">
                <a:srgbClr val="123B4A"/>
              </a:gs>
              <a:gs pos="58000">
                <a:srgbClr val="123B4A"/>
              </a:gs>
            </a:gsLst>
            <a:lin ang="2700000" scaled="1"/>
            <a:tileRect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C5F0CC9-BCF5-0206-2196-E50C473A9799}"/>
              </a:ext>
            </a:extLst>
          </p:cNvPr>
          <p:cNvSpPr txBox="1"/>
          <p:nvPr/>
        </p:nvSpPr>
        <p:spPr>
          <a:xfrm>
            <a:off x="1456530" y="41665795"/>
            <a:ext cx="15781956" cy="46166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This was done by re-training and re-testing models without a particular feature and noting the changes in accuracy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6FF6EF-EC96-F7B2-9C44-7CFD82505869}"/>
              </a:ext>
            </a:extLst>
          </p:cNvPr>
          <p:cNvGrpSpPr/>
          <p:nvPr/>
        </p:nvGrpSpPr>
        <p:grpSpPr>
          <a:xfrm>
            <a:off x="17546151" y="21661235"/>
            <a:ext cx="11218452" cy="20466884"/>
            <a:chOff x="17890742" y="23530941"/>
            <a:chExt cx="11218452" cy="20466884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5058A0F-A0C5-E784-F725-78E4C4F96694}"/>
                </a:ext>
              </a:extLst>
            </p:cNvPr>
            <p:cNvSpPr/>
            <p:nvPr/>
          </p:nvSpPr>
          <p:spPr>
            <a:xfrm>
              <a:off x="17903880" y="23762222"/>
              <a:ext cx="11205314" cy="237131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95000">
                  <a:srgbClr val="123B4A"/>
                </a:gs>
                <a:gs pos="58000">
                  <a:srgbClr val="123B4A"/>
                </a:gs>
              </a:gsLst>
              <a:lin ang="2700000" scaled="1"/>
              <a:tileRect/>
            </a:gra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956EB9F-4DBF-B111-A07C-8C5EE27AFA06}"/>
                </a:ext>
              </a:extLst>
            </p:cNvPr>
            <p:cNvGrpSpPr/>
            <p:nvPr/>
          </p:nvGrpSpPr>
          <p:grpSpPr>
            <a:xfrm>
              <a:off x="17890742" y="23530941"/>
              <a:ext cx="11218452" cy="20466884"/>
              <a:chOff x="17610415" y="19924635"/>
              <a:chExt cx="11218452" cy="20466884"/>
            </a:xfrm>
          </p:grpSpPr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D2D6CB78-495F-6810-C953-725322ED0F20}"/>
                  </a:ext>
                </a:extLst>
              </p:cNvPr>
              <p:cNvSpPr txBox="1"/>
              <p:nvPr/>
            </p:nvSpPr>
            <p:spPr>
              <a:xfrm>
                <a:off x="17892224" y="19924635"/>
                <a:ext cx="10631976" cy="2554545"/>
              </a:xfrm>
              <a:prstGeom prst="rect">
                <a:avLst/>
              </a:prstGeom>
              <a:noFill/>
              <a:effectLst>
                <a:glow rad="1905000">
                  <a:schemeClr val="accent1">
                    <a:alpha val="50000"/>
                  </a:schemeClr>
                </a:glow>
                <a:outerShdw blurRad="1270000" dist="50800" dir="5400000" sx="200000" sy="200000" algn="ctr" rotWithShape="0">
                  <a:srgbClr val="000000">
                    <a:alpha val="50000"/>
                  </a:srgbClr>
                </a:outerShdw>
                <a:softEdge rad="1270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t-EE" sz="8800" dirty="0">
                    <a:solidFill>
                      <a:srgbClr val="CA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usten Bold" panose="00000800000000000000" pitchFamily="50" charset="0"/>
                  </a:rPr>
                  <a:t>PREDICTIONS (2017)</a:t>
                </a:r>
              </a:p>
              <a:p>
                <a:pPr algn="ctr"/>
                <a:r>
                  <a:rPr lang="et-EE" sz="3600" dirty="0">
                    <a:solidFill>
                      <a:srgbClr val="CA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usten" panose="00000500000000000000" pitchFamily="50" charset="0"/>
                  </a:rPr>
                  <a:t>Trained on dataset ESCDB2.csv (107 kB),</a:t>
                </a:r>
                <a:br>
                  <a:rPr lang="et-EE" sz="3600" dirty="0">
                    <a:solidFill>
                      <a:srgbClr val="CA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usten" panose="00000500000000000000" pitchFamily="50" charset="0"/>
                  </a:rPr>
                </a:br>
                <a:r>
                  <a:rPr lang="et-EE" sz="3600" dirty="0">
                    <a:solidFill>
                      <a:srgbClr val="CA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usten" panose="00000500000000000000" pitchFamily="50" charset="0"/>
                  </a:rPr>
                  <a:t>K-nearest Neighbours (k=5)</a:t>
                </a: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604C7623-1772-C96C-C5E1-9CF03FD4D252}"/>
                  </a:ext>
                </a:extLst>
              </p:cNvPr>
              <p:cNvSpPr/>
              <p:nvPr/>
            </p:nvSpPr>
            <p:spPr>
              <a:xfrm>
                <a:off x="17616671" y="22637479"/>
                <a:ext cx="11205314" cy="29139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95000">
                    <a:srgbClr val="6C5D00"/>
                  </a:gs>
                </a:gsLst>
                <a:lin ang="2700000" scaled="1"/>
                <a:tileRect/>
              </a:gradFill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A934A126-BBB7-623A-FF12-36F533FCCA90}"/>
                  </a:ext>
                </a:extLst>
              </p:cNvPr>
              <p:cNvSpPr/>
              <p:nvPr/>
            </p:nvSpPr>
            <p:spPr>
              <a:xfrm>
                <a:off x="17616671" y="28614353"/>
                <a:ext cx="11205314" cy="29139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95000">
                    <a:srgbClr val="833C0B"/>
                  </a:gs>
                </a:gsLst>
                <a:lin ang="2700000" scaled="1"/>
                <a:tileRect/>
              </a:gradFill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5C327B32-3649-DBB9-27AA-90481BE6C7FD}"/>
                  </a:ext>
                </a:extLst>
              </p:cNvPr>
              <p:cNvSpPr/>
              <p:nvPr/>
            </p:nvSpPr>
            <p:spPr>
              <a:xfrm>
                <a:off x="17615371" y="25634103"/>
                <a:ext cx="11205314" cy="29139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95000">
                    <a:srgbClr val="4B4B4B"/>
                  </a:gs>
                </a:gsLst>
                <a:lin ang="2700000" scaled="1"/>
                <a:tileRect/>
              </a:gradFill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F3C56A56-DF04-47A2-DF18-EE730195E43E}"/>
                  </a:ext>
                </a:extLst>
              </p:cNvPr>
              <p:cNvSpPr/>
              <p:nvPr/>
            </p:nvSpPr>
            <p:spPr>
              <a:xfrm>
                <a:off x="17616671" y="31588123"/>
                <a:ext cx="11212196" cy="29139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95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12084051-E6CA-5BD4-4CA7-EB2A8BABCF6D}"/>
                  </a:ext>
                </a:extLst>
              </p:cNvPr>
              <p:cNvSpPr/>
              <p:nvPr/>
            </p:nvSpPr>
            <p:spPr>
              <a:xfrm>
                <a:off x="17611704" y="34536951"/>
                <a:ext cx="11205314" cy="29139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95000">
                    <a:srgbClr val="002060"/>
                  </a:gs>
                </a:gsLst>
                <a:lin ang="2700000" scaled="1"/>
                <a:tileRect/>
              </a:gradFill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57D77784-9994-FA8B-6F84-4228138ABCD3}"/>
                  </a:ext>
                </a:extLst>
              </p:cNvPr>
              <p:cNvSpPr/>
              <p:nvPr/>
            </p:nvSpPr>
            <p:spPr>
              <a:xfrm>
                <a:off x="17610415" y="37477619"/>
                <a:ext cx="11205314" cy="29139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95000">
                    <a:srgbClr val="600000"/>
                  </a:gs>
                </a:gsLst>
                <a:lin ang="2700000" scaled="1"/>
                <a:tileRect/>
              </a:gradFill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249" name="Rectangle 248">
            <a:extLst>
              <a:ext uri="{FF2B5EF4-FFF2-40B4-BE49-F238E27FC236}">
                <a16:creationId xmlns:a16="http://schemas.microsoft.com/office/drawing/2014/main" id="{89B5D262-32A2-034A-7F45-AE1F274AF9DA}"/>
              </a:ext>
            </a:extLst>
          </p:cNvPr>
          <p:cNvSpPr/>
          <p:nvPr/>
        </p:nvSpPr>
        <p:spPr>
          <a:xfrm>
            <a:off x="17582637" y="8617825"/>
            <a:ext cx="11205314" cy="1297271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5000">
                <a:srgbClr val="123B4A"/>
              </a:gs>
              <a:gs pos="58000">
                <a:srgbClr val="123B4A"/>
              </a:gs>
            </a:gsLst>
            <a:lin ang="2700000" scaled="1"/>
            <a:tileRect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EBEADE1A-FF4E-B080-4D3B-A0601FB969F4}"/>
              </a:ext>
            </a:extLst>
          </p:cNvPr>
          <p:cNvSpPr txBox="1"/>
          <p:nvPr/>
        </p:nvSpPr>
        <p:spPr>
          <a:xfrm>
            <a:off x="17767678" y="8597901"/>
            <a:ext cx="10967629" cy="1107996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sz="6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DATA, METHODS &amp; RESULTS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B589E828-E921-7201-A58B-486CB24EB990}"/>
              </a:ext>
            </a:extLst>
          </p:cNvPr>
          <p:cNvSpPr txBox="1"/>
          <p:nvPr/>
        </p:nvSpPr>
        <p:spPr>
          <a:xfrm>
            <a:off x="17900224" y="9831701"/>
            <a:ext cx="10424312" cy="11726287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Our dataset included all ESC grand final entries</a:t>
            </a:r>
            <a:r>
              <a:rPr lang="en-US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 from 1956 to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 2018</a:t>
            </a:r>
            <a:r>
              <a:rPr lang="en-US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 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with features such as year, running order, country, singer, title, points, place, language, love mentions, and countries’ population.</a:t>
            </a:r>
          </a:p>
          <a:p>
            <a:pPr algn="just"/>
            <a:endParaRPr lang="et-EE" sz="3600" dirty="0">
              <a:solidFill>
                <a:srgbClr val="CA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" panose="00000500000000000000" pitchFamily="50" charset="0"/>
              <a:cs typeface="Rubik" pitchFamily="2" charset="-79"/>
            </a:endParaRPr>
          </a:p>
          <a:p>
            <a:pPr algn="just"/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We added the missing data for 2019, 2021 and 2022, feature engineered all data to be numeric,</a:t>
            </a:r>
            <a:r>
              <a:rPr lang="en-US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 and applied 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machine learning algorithms such as </a:t>
            </a:r>
            <a:r>
              <a:rPr lang="en-US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Support Vector Machines (SVM), Random Forest,</a:t>
            </a:r>
            <a:b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</a:br>
            <a:r>
              <a:rPr lang="en-US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K-Nearest Neighbors (KNN) with k=5, Lasso, and Ridge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 to predict points, which were ordered to find the predicted places</a:t>
            </a:r>
            <a:r>
              <a:rPr lang="en-US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.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 We grouped placements together (i.e top 3, top 10, etc.) to find the accuracy of the model.</a:t>
            </a:r>
          </a:p>
          <a:p>
            <a:pPr algn="just"/>
            <a:endParaRPr lang="et-EE" sz="3600" dirty="0">
              <a:solidFill>
                <a:srgbClr val="CA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" panose="00000500000000000000" pitchFamily="50" charset="0"/>
              <a:cs typeface="Rubik" pitchFamily="2" charset="-79"/>
            </a:endParaRPr>
          </a:p>
          <a:p>
            <a:pPr algn="just"/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The results varied, but our</a:t>
            </a:r>
            <a:r>
              <a:rPr lang="en-US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 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best </a:t>
            </a:r>
            <a:r>
              <a:rPr lang="en-US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model 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(KNN) </a:t>
            </a:r>
            <a:r>
              <a:rPr lang="en-US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was able to accurately predict the top 10 contestants with </a:t>
            </a:r>
            <a:r>
              <a:rPr lang="et-EE" sz="36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an accuracy of 58.9%. In general, trying to predict Eurovision results is pretty difficult, since everything varies from year to year, and the contests’ rules and format are changed quite often.</a:t>
            </a:r>
            <a:endParaRPr lang="en-GB" sz="3600" b="1" i="1" dirty="0">
              <a:solidFill>
                <a:srgbClr val="1A0DAB"/>
              </a:solidFill>
              <a:latin typeface="arial" panose="020B0604020202020204" pitchFamily="34" charset="0"/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A4A85819-024A-2C7B-7935-C85B27C47905}"/>
              </a:ext>
            </a:extLst>
          </p:cNvPr>
          <p:cNvGrpSpPr/>
          <p:nvPr/>
        </p:nvGrpSpPr>
        <p:grpSpPr>
          <a:xfrm>
            <a:off x="-299999" y="20076022"/>
            <a:ext cx="19052659" cy="20121917"/>
            <a:chOff x="10600892" y="24360596"/>
            <a:chExt cx="19052659" cy="20121917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38B7D73-DF20-2846-BE76-7862F03CD8F8}"/>
                </a:ext>
              </a:extLst>
            </p:cNvPr>
            <p:cNvSpPr/>
            <p:nvPr/>
          </p:nvSpPr>
          <p:spPr>
            <a:xfrm>
              <a:off x="12240647" y="24360596"/>
              <a:ext cx="15933411" cy="237131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95000">
                  <a:srgbClr val="123B4A"/>
                </a:gs>
                <a:gs pos="58000">
                  <a:srgbClr val="123B4A"/>
                </a:gs>
              </a:gsLst>
              <a:lin ang="2700000" scaled="1"/>
              <a:tileRect/>
            </a:gra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985F2BEB-95AD-2F03-0285-99E7B56E9D76}"/>
                </a:ext>
              </a:extLst>
            </p:cNvPr>
            <p:cNvGrpSpPr/>
            <p:nvPr/>
          </p:nvGrpSpPr>
          <p:grpSpPr>
            <a:xfrm>
              <a:off x="10600892" y="24512000"/>
              <a:ext cx="19052659" cy="19970513"/>
              <a:chOff x="11000942" y="22793085"/>
              <a:chExt cx="19052659" cy="19970513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0BD4FEB6-3271-71F6-D8C2-0230F0ED8ACE}"/>
                  </a:ext>
                </a:extLst>
              </p:cNvPr>
              <p:cNvGrpSpPr/>
              <p:nvPr/>
            </p:nvGrpSpPr>
            <p:grpSpPr>
              <a:xfrm>
                <a:off x="12574700" y="22793085"/>
                <a:ext cx="16095645" cy="2079309"/>
                <a:chOff x="12574700" y="22793085"/>
                <a:chExt cx="16095645" cy="2079309"/>
              </a:xfrm>
            </p:grpSpPr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CF83A2CF-11C1-FAE6-C9BD-CF54BA5304BF}"/>
                    </a:ext>
                  </a:extLst>
                </p:cNvPr>
                <p:cNvSpPr txBox="1"/>
                <p:nvPr/>
              </p:nvSpPr>
              <p:spPr>
                <a:xfrm>
                  <a:off x="12828681" y="24102953"/>
                  <a:ext cx="5261468" cy="769441"/>
                </a:xfrm>
                <a:prstGeom prst="rect">
                  <a:avLst/>
                </a:prstGeom>
                <a:noFill/>
                <a:effectLst>
                  <a:glow rad="1905000">
                    <a:schemeClr val="accent1">
                      <a:alpha val="50000"/>
                    </a:schemeClr>
                  </a:glow>
                  <a:outerShdw blurRad="1270000" dist="50800" dir="5400000" sx="200000" sy="200000" algn="ctr" rotWithShape="0">
                    <a:srgbClr val="000000">
                      <a:alpha val="50000"/>
                    </a:srgbClr>
                  </a:outerShdw>
                  <a:softEdge rad="12700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t-EE" sz="4400" dirty="0">
                      <a:solidFill>
                        <a:srgbClr val="CA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usten Bold" panose="00000800000000000000" pitchFamily="50" charset="0"/>
                    </a:rPr>
                    <a:t>Based on ESC finals</a:t>
                  </a:r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AE21C435-065C-0253-2E6F-E178BDFB2E0A}"/>
                    </a:ext>
                  </a:extLst>
                </p:cNvPr>
                <p:cNvSpPr txBox="1"/>
                <p:nvPr/>
              </p:nvSpPr>
              <p:spPr>
                <a:xfrm>
                  <a:off x="25446012" y="24081031"/>
                  <a:ext cx="3026513" cy="769441"/>
                </a:xfrm>
                <a:prstGeom prst="rect">
                  <a:avLst/>
                </a:prstGeom>
                <a:noFill/>
                <a:effectLst>
                  <a:glow rad="1905000">
                    <a:schemeClr val="accent1">
                      <a:alpha val="50000"/>
                    </a:schemeClr>
                  </a:glow>
                  <a:outerShdw blurRad="1270000" dist="50800" dir="5400000" sx="200000" sy="200000" algn="ctr" rotWithShape="0">
                    <a:srgbClr val="000000">
                      <a:alpha val="50000"/>
                    </a:srgbClr>
                  </a:outerShdw>
                  <a:softEdge rad="12700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t-EE" sz="4400" dirty="0">
                      <a:solidFill>
                        <a:srgbClr val="CA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usten Bold" panose="00000800000000000000" pitchFamily="50" charset="0"/>
                    </a:rPr>
                    <a:t>2015-2022*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921BE5DA-B32A-E500-61C7-DEE3F0FD48E1}"/>
                    </a:ext>
                  </a:extLst>
                </p:cNvPr>
                <p:cNvSpPr txBox="1"/>
                <p:nvPr/>
              </p:nvSpPr>
              <p:spPr>
                <a:xfrm>
                  <a:off x="12574700" y="22793085"/>
                  <a:ext cx="16095645" cy="938719"/>
                </a:xfrm>
                <a:prstGeom prst="rect">
                  <a:avLst/>
                </a:prstGeom>
                <a:noFill/>
                <a:effectLst>
                  <a:glow rad="1905000">
                    <a:schemeClr val="accent1">
                      <a:alpha val="50000"/>
                    </a:schemeClr>
                  </a:glow>
                  <a:outerShdw blurRad="1270000" dist="50800" dir="5400000" sx="200000" sy="200000" algn="ctr" rotWithShape="0">
                    <a:srgbClr val="000000">
                      <a:alpha val="50000"/>
                    </a:srgbClr>
                  </a:outerShdw>
                  <a:softEdge rad="1270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t-EE" sz="5400" dirty="0">
                      <a:solidFill>
                        <a:srgbClr val="CA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usten Bold" panose="00000800000000000000" pitchFamily="50" charset="0"/>
                    </a:rPr>
                    <a:t>Average odds in contrast to average actual position</a:t>
                  </a:r>
                </a:p>
              </p:txBody>
            </p: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783565A9-83A3-E625-328D-FB2F3EA4932B}"/>
                  </a:ext>
                </a:extLst>
              </p:cNvPr>
              <p:cNvGrpSpPr/>
              <p:nvPr/>
            </p:nvGrpSpPr>
            <p:grpSpPr>
              <a:xfrm>
                <a:off x="11000942" y="23710939"/>
                <a:ext cx="19052659" cy="19052659"/>
                <a:chOff x="3551462" y="23921156"/>
                <a:chExt cx="19052659" cy="19052659"/>
              </a:xfrm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4B254A93-C803-221A-4332-722484AC1749}"/>
                    </a:ext>
                  </a:extLst>
                </p:cNvPr>
                <p:cNvGrpSpPr/>
                <p:nvPr/>
              </p:nvGrpSpPr>
              <p:grpSpPr>
                <a:xfrm>
                  <a:off x="3551462" y="23921156"/>
                  <a:ext cx="19052659" cy="19052659"/>
                  <a:chOff x="9876247" y="20404016"/>
                  <a:chExt cx="19052659" cy="19052659"/>
                </a:xfrm>
              </p:grpSpPr>
              <p:grpSp>
                <p:nvGrpSpPr>
                  <p:cNvPr id="266" name="Group 265">
                    <a:extLst>
                      <a:ext uri="{FF2B5EF4-FFF2-40B4-BE49-F238E27FC236}">
                        <a16:creationId xmlns:a16="http://schemas.microsoft.com/office/drawing/2014/main" id="{4E4C6E82-5801-1BA9-E913-FA5D14827070}"/>
                      </a:ext>
                    </a:extLst>
                  </p:cNvPr>
                  <p:cNvGrpSpPr/>
                  <p:nvPr/>
                </p:nvGrpSpPr>
                <p:grpSpPr>
                  <a:xfrm>
                    <a:off x="9876247" y="20404016"/>
                    <a:ext cx="19052659" cy="19052659"/>
                    <a:chOff x="9876247" y="20404016"/>
                    <a:chExt cx="19052659" cy="19052659"/>
                  </a:xfrm>
                </p:grpSpPr>
                <p:pic>
                  <p:nvPicPr>
                    <p:cNvPr id="265" name="Picture 264">
                      <a:extLst>
                        <a:ext uri="{FF2B5EF4-FFF2-40B4-BE49-F238E27FC236}">
                          <a16:creationId xmlns:a16="http://schemas.microsoft.com/office/drawing/2014/main" id="{6B4313A2-AE26-A0DE-66FE-EC24E3F527F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9876247" y="20404016"/>
                      <a:ext cx="19052659" cy="19052659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15FA14A4-9BCA-4A11-94C8-58FEB44A48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30366" y="23693126"/>
                      <a:ext cx="14057193" cy="12353637"/>
                      <a:chOff x="12558838" y="26948059"/>
                      <a:chExt cx="14057193" cy="12353637"/>
                    </a:xfrm>
                  </p:grpSpPr>
                  <p:grpSp>
                    <p:nvGrpSpPr>
                      <p:cNvPr id="251" name="Group 250">
                        <a:extLst>
                          <a:ext uri="{FF2B5EF4-FFF2-40B4-BE49-F238E27FC236}">
                            <a16:creationId xmlns:a16="http://schemas.microsoft.com/office/drawing/2014/main" id="{0412A677-18A7-5505-54C6-CDA626C455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558838" y="26948059"/>
                        <a:ext cx="14057193" cy="12353637"/>
                        <a:chOff x="12558838" y="26948059"/>
                        <a:chExt cx="14057193" cy="12353637"/>
                      </a:xfrm>
                    </p:grpSpPr>
                    <p:grpSp>
                      <p:nvGrpSpPr>
                        <p:cNvPr id="250" name="Group 249">
                          <a:extLst>
                            <a:ext uri="{FF2B5EF4-FFF2-40B4-BE49-F238E27FC236}">
                              <a16:creationId xmlns:a16="http://schemas.microsoft.com/office/drawing/2014/main" id="{CEC19E9E-D705-DE9A-76CB-EB1E7DBA99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511520" y="31079922"/>
                          <a:ext cx="2145645" cy="3295985"/>
                          <a:chOff x="18511520" y="31079922"/>
                          <a:chExt cx="2145645" cy="3295985"/>
                        </a:xfrm>
                      </p:grpSpPr>
                      <p:grpSp>
                        <p:nvGrpSpPr>
                          <p:cNvPr id="216" name="Group 215">
                            <a:extLst>
                              <a:ext uri="{FF2B5EF4-FFF2-40B4-BE49-F238E27FC236}">
                                <a16:creationId xmlns:a16="http://schemas.microsoft.com/office/drawing/2014/main" id="{70E431FC-CE39-CCC5-8529-8780998D26E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430782" y="31079922"/>
                            <a:ext cx="1175250" cy="1175250"/>
                            <a:chOff x="19430782" y="31079922"/>
                            <a:chExt cx="1175250" cy="1175250"/>
                          </a:xfrm>
                        </p:grpSpPr>
                        <p:sp>
                          <p:nvSpPr>
                            <p:cNvPr id="32" name="Oval 31">
                              <a:extLst>
                                <a:ext uri="{FF2B5EF4-FFF2-40B4-BE49-F238E27FC236}">
                                  <a16:creationId xmlns:a16="http://schemas.microsoft.com/office/drawing/2014/main" id="{C518AAF7-47DC-45BB-B646-6BF79CEDDA0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9430782" y="31079922"/>
                              <a:ext cx="1175250" cy="117525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pic>
                          <p:nvPicPr>
                            <p:cNvPr id="50" name="Graphic 49">
                              <a:extLst>
                                <a:ext uri="{FF2B5EF4-FFF2-40B4-BE49-F238E27FC236}">
                                  <a16:creationId xmlns:a16="http://schemas.microsoft.com/office/drawing/2014/main" id="{536A3ED4-DA31-C786-8F53-D81E9957F7DF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  <a:ext uri="{96DAC541-7B7A-43D3-8B79-37D633B846F1}">
                                  <asvg:svgBlip xmlns:asvg="http://schemas.microsoft.com/office/drawing/2016/SVG/main" r:embed="rId13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495652" y="31139555"/>
                              <a:ext cx="1055984" cy="1055984"/>
                            </a:xfrm>
                            <a:prstGeom prst="ellipse">
                              <a:avLst/>
                            </a:prstGeom>
                          </p:spPr>
                        </p:pic>
                      </p:grpSp>
                      <p:grpSp>
                        <p:nvGrpSpPr>
                          <p:cNvPr id="119" name="Group 118">
                            <a:extLst>
                              <a:ext uri="{FF2B5EF4-FFF2-40B4-BE49-F238E27FC236}">
                                <a16:creationId xmlns:a16="http://schemas.microsoft.com/office/drawing/2014/main" id="{DE425C8E-A3B7-8409-6AA4-8C7865536E5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306118" y="31853060"/>
                            <a:ext cx="1175250" cy="1175250"/>
                            <a:chOff x="13836502" y="17859722"/>
                            <a:chExt cx="1175250" cy="1175250"/>
                          </a:xfrm>
                        </p:grpSpPr>
                        <p:sp>
                          <p:nvSpPr>
                            <p:cNvPr id="77" name="Oval 76">
                              <a:extLst>
                                <a:ext uri="{FF2B5EF4-FFF2-40B4-BE49-F238E27FC236}">
                                  <a16:creationId xmlns:a16="http://schemas.microsoft.com/office/drawing/2014/main" id="{B71F593D-9A63-2F25-6439-70CFE1C37E8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3836502" y="17859722"/>
                              <a:ext cx="1175250" cy="117525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pic>
                          <p:nvPicPr>
                            <p:cNvPr id="118" name="Graphic 117">
                              <a:extLst>
                                <a:ext uri="{FF2B5EF4-FFF2-40B4-BE49-F238E27FC236}">
                                  <a16:creationId xmlns:a16="http://schemas.microsoft.com/office/drawing/2014/main" id="{D0803BBB-57A4-235F-7182-B5AB427450AD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  <a:ext uri="{96DAC541-7B7A-43D3-8B79-37D633B846F1}">
                                  <asvg:svgBlip xmlns:asvg="http://schemas.microsoft.com/office/drawing/2016/SVG/main" r:embed="rId15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944158" y="17967378"/>
                              <a:ext cx="959937" cy="959937"/>
                            </a:xfrm>
                            <a:prstGeom prst="ellipse">
                              <a:avLst/>
                            </a:prstGeom>
                          </p:spPr>
                        </p:pic>
                      </p:grpSp>
                      <p:grpSp>
                        <p:nvGrpSpPr>
                          <p:cNvPr id="135" name="Group 134">
                            <a:extLst>
                              <a:ext uri="{FF2B5EF4-FFF2-40B4-BE49-F238E27FC236}">
                                <a16:creationId xmlns:a16="http://schemas.microsoft.com/office/drawing/2014/main" id="{E576A283-C0E8-9ADD-E811-6DFA0897B94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8511520" y="32235202"/>
                            <a:ext cx="1175250" cy="1175250"/>
                            <a:chOff x="16988381" y="16767899"/>
                            <a:chExt cx="1175250" cy="1175250"/>
                          </a:xfrm>
                        </p:grpSpPr>
                        <p:sp>
                          <p:nvSpPr>
                            <p:cNvPr id="79" name="Oval 78">
                              <a:extLst>
                                <a:ext uri="{FF2B5EF4-FFF2-40B4-BE49-F238E27FC236}">
                                  <a16:creationId xmlns:a16="http://schemas.microsoft.com/office/drawing/2014/main" id="{31222027-1888-C24B-DD9E-2AC5B1915FC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6988381" y="16767899"/>
                              <a:ext cx="1175250" cy="117525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pic>
                          <p:nvPicPr>
                            <p:cNvPr id="134" name="Graphic 133">
                              <a:extLst>
                                <a:ext uri="{FF2B5EF4-FFF2-40B4-BE49-F238E27FC236}">
                                  <a16:creationId xmlns:a16="http://schemas.microsoft.com/office/drawing/2014/main" id="{93B53621-C0C9-FFDB-332F-DC8979F0560A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  <a:ext uri="{96DAC541-7B7A-43D3-8B79-37D633B846F1}">
                                  <asvg:svgBlip xmlns:asvg="http://schemas.microsoft.com/office/drawing/2016/SVG/main" r:embed="rId17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7058565" y="16826741"/>
                              <a:ext cx="1034882" cy="1034882"/>
                            </a:xfrm>
                            <a:prstGeom prst="ellipse">
                              <a:avLst/>
                            </a:prstGeom>
                          </p:spPr>
                        </p:pic>
                      </p:grpSp>
                      <p:grpSp>
                        <p:nvGrpSpPr>
                          <p:cNvPr id="138" name="Group 137">
                            <a:extLst>
                              <a:ext uri="{FF2B5EF4-FFF2-40B4-BE49-F238E27FC236}">
                                <a16:creationId xmlns:a16="http://schemas.microsoft.com/office/drawing/2014/main" id="{A926A5AA-65E4-60C4-FB04-8C39A452532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481915" y="32685461"/>
                            <a:ext cx="1175250" cy="1175250"/>
                            <a:chOff x="16979896" y="17527047"/>
                            <a:chExt cx="1175250" cy="1175250"/>
                          </a:xfrm>
                        </p:grpSpPr>
                        <p:sp>
                          <p:nvSpPr>
                            <p:cNvPr id="87" name="Oval 86">
                              <a:extLst>
                                <a:ext uri="{FF2B5EF4-FFF2-40B4-BE49-F238E27FC236}">
                                  <a16:creationId xmlns:a16="http://schemas.microsoft.com/office/drawing/2014/main" id="{4A581343-BC9F-CF8D-760B-C251AE7A4CE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6979896" y="17527047"/>
                              <a:ext cx="1175250" cy="117525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pic>
                          <p:nvPicPr>
                            <p:cNvPr id="137" name="Graphic 136">
                              <a:extLst>
                                <a:ext uri="{FF2B5EF4-FFF2-40B4-BE49-F238E27FC236}">
                                  <a16:creationId xmlns:a16="http://schemas.microsoft.com/office/drawing/2014/main" id="{ADD9D46E-B1F5-51D9-AA34-9FF8D4662E86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  <a:ext uri="{96DAC541-7B7A-43D3-8B79-37D633B846F1}">
                                  <asvg:svgBlip xmlns:asvg="http://schemas.microsoft.com/office/drawing/2016/SVG/main" r:embed="rId19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7060504" y="17592745"/>
                              <a:ext cx="1014034" cy="1014034"/>
                            </a:xfrm>
                            <a:prstGeom prst="ellipse">
                              <a:avLst/>
                            </a:prstGeom>
                          </p:spPr>
                        </p:pic>
                      </p:grpSp>
                      <p:grpSp>
                        <p:nvGrpSpPr>
                          <p:cNvPr id="145" name="Group 144">
                            <a:extLst>
                              <a:ext uri="{FF2B5EF4-FFF2-40B4-BE49-F238E27FC236}">
                                <a16:creationId xmlns:a16="http://schemas.microsoft.com/office/drawing/2014/main" id="{4CF9C01E-9B6D-B5D1-F4C1-6B51C8170D6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8980949" y="33200657"/>
                            <a:ext cx="1175250" cy="1175250"/>
                            <a:chOff x="22590119" y="15687164"/>
                            <a:chExt cx="1175250" cy="1175250"/>
                          </a:xfrm>
                        </p:grpSpPr>
                        <p:sp>
                          <p:nvSpPr>
                            <p:cNvPr id="33" name="Oval 32">
                              <a:extLst>
                                <a:ext uri="{FF2B5EF4-FFF2-40B4-BE49-F238E27FC236}">
                                  <a16:creationId xmlns:a16="http://schemas.microsoft.com/office/drawing/2014/main" id="{AC689203-C561-9CBA-52D1-F3881854BEC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2590119" y="15687164"/>
                              <a:ext cx="1175250" cy="117525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pic>
                          <p:nvPicPr>
                            <p:cNvPr id="46" name="Graphic 45">
                              <a:extLst>
                                <a:ext uri="{FF2B5EF4-FFF2-40B4-BE49-F238E27FC236}">
                                  <a16:creationId xmlns:a16="http://schemas.microsoft.com/office/drawing/2014/main" id="{AD57D3B9-41DA-2210-6091-F9DB972735C6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  <a:ext uri="{96DAC541-7B7A-43D3-8B79-37D633B846F1}">
                                  <asvg:svgBlip xmlns:asvg="http://schemas.microsoft.com/office/drawing/2016/SVG/main" r:embed="rId21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2665334" y="15756117"/>
                              <a:ext cx="1024820" cy="1024820"/>
                            </a:xfrm>
                            <a:prstGeom prst="ellipse">
                              <a:avLst/>
                            </a:prstGeom>
                          </p:spPr>
                        </p:pic>
                      </p:grpSp>
                    </p:grpSp>
                    <p:grpSp>
                      <p:nvGrpSpPr>
                        <p:cNvPr id="248" name="Group 247">
                          <a:extLst>
                            <a:ext uri="{FF2B5EF4-FFF2-40B4-BE49-F238E27FC236}">
                              <a16:creationId xmlns:a16="http://schemas.microsoft.com/office/drawing/2014/main" id="{76884930-7815-9B82-F54F-78ADFFD2D4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558838" y="26948059"/>
                          <a:ext cx="14057193" cy="12353637"/>
                          <a:chOff x="12558838" y="26948059"/>
                          <a:chExt cx="14057193" cy="12353637"/>
                        </a:xfrm>
                      </p:grpSpPr>
                      <p:grpSp>
                        <p:nvGrpSpPr>
                          <p:cNvPr id="235" name="Group 234">
                            <a:extLst>
                              <a:ext uri="{FF2B5EF4-FFF2-40B4-BE49-F238E27FC236}">
                                <a16:creationId xmlns:a16="http://schemas.microsoft.com/office/drawing/2014/main" id="{30D29E36-7197-8895-D8E4-26E677A2E81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8726860" y="26948059"/>
                            <a:ext cx="7728293" cy="7048780"/>
                            <a:chOff x="18726860" y="26948059"/>
                            <a:chExt cx="7728293" cy="7048780"/>
                          </a:xfrm>
                        </p:grpSpPr>
                        <p:sp>
                          <p:nvSpPr>
                            <p:cNvPr id="74" name="Oval 73">
                              <a:extLst>
                                <a:ext uri="{FF2B5EF4-FFF2-40B4-BE49-F238E27FC236}">
                                  <a16:creationId xmlns:a16="http://schemas.microsoft.com/office/drawing/2014/main" id="{CE4CF57E-400A-49F2-9E8C-CDB8D51EB56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3093772" y="31199188"/>
                              <a:ext cx="1175250" cy="117525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GB"/>
                            </a:p>
                          </p:txBody>
                        </p:sp>
                        <p:grpSp>
                          <p:nvGrpSpPr>
                            <p:cNvPr id="234" name="Group 233">
                              <a:extLst>
                                <a:ext uri="{FF2B5EF4-FFF2-40B4-BE49-F238E27FC236}">
                                  <a16:creationId xmlns:a16="http://schemas.microsoft.com/office/drawing/2014/main" id="{D998DEB4-6147-75F4-47C2-16CBFD20F58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8726860" y="26948059"/>
                              <a:ext cx="7728293" cy="7048780"/>
                              <a:chOff x="18726860" y="26948059"/>
                              <a:chExt cx="7728293" cy="7048780"/>
                            </a:xfrm>
                          </p:grpSpPr>
                          <p:grpSp>
                            <p:nvGrpSpPr>
                              <p:cNvPr id="232" name="Group 231">
                                <a:extLst>
                                  <a:ext uri="{FF2B5EF4-FFF2-40B4-BE49-F238E27FC236}">
                                    <a16:creationId xmlns:a16="http://schemas.microsoft.com/office/drawing/2014/main" id="{4F8B7965-EB32-5651-5934-57A0FD16FEF5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8726860" y="26948059"/>
                                <a:ext cx="7728293" cy="5356908"/>
                                <a:chOff x="18726860" y="26948059"/>
                                <a:chExt cx="7728293" cy="5356908"/>
                              </a:xfrm>
                            </p:grpSpPr>
                            <p:grpSp>
                              <p:nvGrpSpPr>
                                <p:cNvPr id="231" name="Group 230">
                                  <a:extLst>
                                    <a:ext uri="{FF2B5EF4-FFF2-40B4-BE49-F238E27FC236}">
                                      <a16:creationId xmlns:a16="http://schemas.microsoft.com/office/drawing/2014/main" id="{AB987B53-0D36-1F9D-F33A-3F200801C51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1571821" y="30199082"/>
                                  <a:ext cx="2611680" cy="2105885"/>
                                  <a:chOff x="21571821" y="30199082"/>
                                  <a:chExt cx="2611680" cy="2105885"/>
                                </a:xfrm>
                              </p:grpSpPr>
                              <p:grpSp>
                                <p:nvGrpSpPr>
                                  <p:cNvPr id="226" name="Group 225">
                                    <a:extLst>
                                      <a:ext uri="{FF2B5EF4-FFF2-40B4-BE49-F238E27FC236}">
                                        <a16:creationId xmlns:a16="http://schemas.microsoft.com/office/drawing/2014/main" id="{BE94D85E-9D9B-74F9-2203-15EFE0DD5A41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21571821" y="30199082"/>
                                    <a:ext cx="1175250" cy="1175250"/>
                                    <a:chOff x="21571821" y="30199082"/>
                                    <a:chExt cx="1175250" cy="1175250"/>
                                  </a:xfrm>
                                </p:grpSpPr>
                                <p:sp>
                                  <p:nvSpPr>
                                    <p:cNvPr id="37" name="Oval 36">
                                      <a:extLst>
                                        <a:ext uri="{FF2B5EF4-FFF2-40B4-BE49-F238E27FC236}">
                                          <a16:creationId xmlns:a16="http://schemas.microsoft.com/office/drawing/2014/main" id="{8178088F-7A93-3BD3-E095-0929359585D0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1571821" y="30199082"/>
                                      <a:ext cx="1175250" cy="1175250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GB"/>
                                    </a:p>
                                  </p:txBody>
                                </p:sp>
                                <p:pic>
                                  <p:nvPicPr>
                                    <p:cNvPr id="58" name="Graphic 57">
                                      <a:extLst>
                                        <a:ext uri="{FF2B5EF4-FFF2-40B4-BE49-F238E27FC236}">
                                          <a16:creationId xmlns:a16="http://schemas.microsoft.com/office/drawing/2014/main" id="{F2B9D30F-9DCD-F6D2-1FF9-0AE42C2F61C1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22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  <a:ext uri="{96DAC541-7B7A-43D3-8B79-37D633B846F1}">
                                          <asvg:svgBlip xmlns:asvg="http://schemas.microsoft.com/office/drawing/2016/SVG/main" r:embed="rId23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21677379" y="30304640"/>
                                      <a:ext cx="964134" cy="964134"/>
                                    </a:xfrm>
                                    <a:prstGeom prst="ellipse">
                                      <a:avLst/>
                                    </a:prstGeom>
                                  </p:spPr>
                                </p:pic>
                              </p:grpSp>
                              <p:grpSp>
                                <p:nvGrpSpPr>
                                  <p:cNvPr id="63" name="Group 62">
                                    <a:extLst>
                                      <a:ext uri="{FF2B5EF4-FFF2-40B4-BE49-F238E27FC236}">
                                        <a16:creationId xmlns:a16="http://schemas.microsoft.com/office/drawing/2014/main" id="{8D56E75C-9088-76AC-1671-D49D5228AB69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22739909" y="30442114"/>
                                    <a:ext cx="1175250" cy="1175250"/>
                                    <a:chOff x="18791538" y="19276090"/>
                                    <a:chExt cx="1175250" cy="1175250"/>
                                  </a:xfrm>
                                </p:grpSpPr>
                                <p:sp>
                                  <p:nvSpPr>
                                    <p:cNvPr id="34" name="Oval 33">
                                      <a:extLst>
                                        <a:ext uri="{FF2B5EF4-FFF2-40B4-BE49-F238E27FC236}">
                                          <a16:creationId xmlns:a16="http://schemas.microsoft.com/office/drawing/2014/main" id="{1FD50718-16A7-CB06-36E9-E291B51CA755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8791538" y="19276090"/>
                                      <a:ext cx="1175250" cy="1175250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GB"/>
                                    </a:p>
                                  </p:txBody>
                                </p:sp>
                                <p:pic>
                                  <p:nvPicPr>
                                    <p:cNvPr id="62" name="Graphic 61">
                                      <a:extLst>
                                        <a:ext uri="{FF2B5EF4-FFF2-40B4-BE49-F238E27FC236}">
                                          <a16:creationId xmlns:a16="http://schemas.microsoft.com/office/drawing/2014/main" id="{F6EA1EE4-9C93-0B7B-B6DB-625CAC877FE6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24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  <a:ext uri="{96DAC541-7B7A-43D3-8B79-37D633B846F1}">
                                          <asvg:svgBlip xmlns:asvg="http://schemas.microsoft.com/office/drawing/2016/SVG/main" r:embed="rId25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18884785" y="19376622"/>
                                      <a:ext cx="995917" cy="995917"/>
                                    </a:xfrm>
                                    <a:prstGeom prst="ellipse">
                                      <a:avLst/>
                                    </a:prstGeom>
                                  </p:spPr>
                                </p:pic>
                              </p:grpSp>
                              <p:pic>
                                <p:nvPicPr>
                                  <p:cNvPr id="70" name="Graphic 69">
                                    <a:extLst>
                                      <a:ext uri="{FF2B5EF4-FFF2-40B4-BE49-F238E27FC236}">
                                        <a16:creationId xmlns:a16="http://schemas.microsoft.com/office/drawing/2014/main" id="{FADD41F5-6A14-2DA5-F2E2-D82AE4DBDFC6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26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27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23163935" y="31285401"/>
                                    <a:ext cx="1019566" cy="1019566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230" name="Group 229">
                                  <a:extLst>
                                    <a:ext uri="{FF2B5EF4-FFF2-40B4-BE49-F238E27FC236}">
                                      <a16:creationId xmlns:a16="http://schemas.microsoft.com/office/drawing/2014/main" id="{33800B9E-128F-0865-ADF9-EFCFF0B59C35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8726860" y="26948059"/>
                                  <a:ext cx="7728293" cy="3709604"/>
                                  <a:chOff x="18726860" y="26948059"/>
                                  <a:chExt cx="7728293" cy="3709604"/>
                                </a:xfrm>
                              </p:grpSpPr>
                              <p:grpSp>
                                <p:nvGrpSpPr>
                                  <p:cNvPr id="224" name="Group 223">
                                    <a:extLst>
                                      <a:ext uri="{FF2B5EF4-FFF2-40B4-BE49-F238E27FC236}">
                                        <a16:creationId xmlns:a16="http://schemas.microsoft.com/office/drawing/2014/main" id="{C7EE4C7C-0DB0-3EC4-1E1C-51D5563D56D4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22312592" y="26948059"/>
                                    <a:ext cx="4142561" cy="3053256"/>
                                    <a:chOff x="22312592" y="26948059"/>
                                    <a:chExt cx="4142561" cy="3053256"/>
                                  </a:xfrm>
                                </p:grpSpPr>
                                <p:grpSp>
                                  <p:nvGrpSpPr>
                                    <p:cNvPr id="222" name="Group 221">
                                      <a:extLst>
                                        <a:ext uri="{FF2B5EF4-FFF2-40B4-BE49-F238E27FC236}">
                                          <a16:creationId xmlns:a16="http://schemas.microsoft.com/office/drawing/2014/main" id="{288F5985-72C3-23F7-2F05-CCCD97FF282A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3610656" y="26948059"/>
                                      <a:ext cx="2844497" cy="2339625"/>
                                      <a:chOff x="23610656" y="26948059"/>
                                      <a:chExt cx="2844497" cy="2339625"/>
                                    </a:xfrm>
                                  </p:grpSpPr>
                                  <p:sp>
                                    <p:nvSpPr>
                                      <p:cNvPr id="28" name="Oval 2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9FDDC7B0-15D6-E537-CF7A-E790A8AABE7D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3610656" y="26948059"/>
                                        <a:ext cx="1175250" cy="1175250"/>
                                      </a:xfrm>
                                      <a:prstGeom prst="ellipse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GB"/>
                                      </a:p>
                                    </p:txBody>
                                  </p:sp>
                                  <p:pic>
                                    <p:nvPicPr>
                                      <p:cNvPr id="19" name="Graphic 18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BAFB001-8368-AE45-CB7A-1E5EFBCA4CE7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28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  <a:ext uri="{96DAC541-7B7A-43D3-8B79-37D633B846F1}">
                                            <asvg:svgBlip xmlns:asvg="http://schemas.microsoft.com/office/drawing/2016/SVG/main" r:embed="rId29"/>
                                          </a:ext>
                                        </a:extLst>
                                      </a:blip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23682909" y="27020312"/>
                                        <a:ext cx="1030744" cy="1030744"/>
                                      </a:xfrm>
                                      <a:prstGeom prst="ellipse">
                                        <a:avLst/>
                                      </a:prstGeom>
                                    </p:spPr>
                                  </p:pic>
                                  <p:sp>
                                    <p:nvSpPr>
                                      <p:cNvPr id="30" name="Oval 29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369D3B6F-5B7A-D7CB-8472-581B36CF1020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4337784" y="27632029"/>
                                        <a:ext cx="1175250" cy="1175250"/>
                                      </a:xfrm>
                                      <a:prstGeom prst="ellipse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GB"/>
                                      </a:p>
                                    </p:txBody>
                                  </p:sp>
                                  <p:pic>
                                    <p:nvPicPr>
                                      <p:cNvPr id="42" name="Graphic 41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9402E957-CE5D-09D6-40E9-951819E45D72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30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  <a:ext uri="{96DAC541-7B7A-43D3-8B79-37D633B846F1}">
                                            <asvg:svgBlip xmlns:asvg="http://schemas.microsoft.com/office/drawing/2016/SVG/main" r:embed="rId31"/>
                                          </a:ext>
                                        </a:extLst>
                                      </a:blip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24410037" y="27713478"/>
                                        <a:ext cx="1030744" cy="1012352"/>
                                      </a:xfrm>
                                      <a:prstGeom prst="ellipse">
                                        <a:avLst/>
                                      </a:prstGeom>
                                    </p:spPr>
                                  </p:pic>
                                  <p:grpSp>
                                    <p:nvGrpSpPr>
                                      <p:cNvPr id="218" name="Group 21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FCDFDAB7-DABE-0438-E63F-9219FB6B10C8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25279903" y="28112434"/>
                                        <a:ext cx="1175250" cy="1175250"/>
                                        <a:chOff x="25279903" y="28112434"/>
                                        <a:chExt cx="1175250" cy="1175250"/>
                                      </a:xfrm>
                                    </p:grpSpPr>
                                    <p:sp>
                                      <p:nvSpPr>
                                        <p:cNvPr id="31" name="Oval 3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049F1E5-AC08-525B-B1AE-398BCCEDFB4E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5279903" y="28112434"/>
                                          <a:ext cx="1175250" cy="1175250"/>
                                        </a:xfrm>
                                        <a:prstGeom prst="ellipse">
                                          <a:avLst/>
                                        </a:prstGeom>
                                        <a:solidFill>
                                          <a:schemeClr val="bg1"/>
                                        </a:solidFill>
                                        <a:ln>
                                          <a:noFill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50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en-GB"/>
                                        </a:p>
                                      </p:txBody>
                                    </p:sp>
                                    <p:pic>
                                      <p:nvPicPr>
                                        <p:cNvPr id="52" name="Graphic 51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DD60C037-55ED-9280-173E-7287F45362D8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32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  <a:ext uri="{96DAC541-7B7A-43D3-8B79-37D633B846F1}">
                                              <asvg:svgBlip xmlns:asvg="http://schemas.microsoft.com/office/drawing/2016/SVG/main" r:embed="rId33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25352033" y="28177539"/>
                                          <a:ext cx="1038071" cy="1038071"/>
                                        </a:xfrm>
                                        <a:prstGeom prst="ellipse">
                                          <a:avLst/>
                                        </a:prstGeom>
                                      </p:spPr>
                                    </p:pic>
                                  </p:grpSp>
                                </p:grpSp>
                                <p:grpSp>
                                  <p:nvGrpSpPr>
                                    <p:cNvPr id="223" name="Group 222">
                                      <a:extLst>
                                        <a:ext uri="{FF2B5EF4-FFF2-40B4-BE49-F238E27FC236}">
                                          <a16:creationId xmlns:a16="http://schemas.microsoft.com/office/drawing/2014/main" id="{CB13A833-7D42-5EDA-03FA-EB5D3FB317CD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2312592" y="28826065"/>
                                      <a:ext cx="1175250" cy="1175250"/>
                                      <a:chOff x="22312592" y="28826065"/>
                                      <a:chExt cx="1175250" cy="1175250"/>
                                    </a:xfrm>
                                  </p:grpSpPr>
                                  <p:sp>
                                    <p:nvSpPr>
                                      <p:cNvPr id="36" name="Oval 35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312F13DB-9640-C13E-F8C9-1FACDFBD3E7D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2312592" y="28826065"/>
                                        <a:ext cx="1175250" cy="1175250"/>
                                      </a:xfrm>
                                      <a:prstGeom prst="ellipse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GB"/>
                                      </a:p>
                                    </p:txBody>
                                  </p:sp>
                                  <p:pic>
                                    <p:nvPicPr>
                                      <p:cNvPr id="54" name="Graphic 5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62D5BB03-E3A8-121C-9121-AFF245218BB8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34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  <a:ext uri="{96DAC541-7B7A-43D3-8B79-37D633B846F1}">
                                            <asvg:svgBlip xmlns:asvg="http://schemas.microsoft.com/office/drawing/2016/SVG/main" r:embed="rId35"/>
                                          </a:ext>
                                        </a:extLst>
                                      </a:blip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22420190" y="28936719"/>
                                        <a:ext cx="960054" cy="960054"/>
                                      </a:xfrm>
                                      <a:prstGeom prst="ellipse">
                                        <a:avLst/>
                                      </a:prstGeom>
                                    </p:spPr>
                                  </p:pic>
                                </p:grpSp>
                              </p:grpSp>
                              <p:grpSp>
                                <p:nvGrpSpPr>
                                  <p:cNvPr id="225" name="Group 224">
                                    <a:extLst>
                                      <a:ext uri="{FF2B5EF4-FFF2-40B4-BE49-F238E27FC236}">
                                        <a16:creationId xmlns:a16="http://schemas.microsoft.com/office/drawing/2014/main" id="{C62C33B3-C2FA-B958-F6BD-22B6F0A7A844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21244940" y="29341905"/>
                                    <a:ext cx="1175250" cy="1175250"/>
                                    <a:chOff x="21244940" y="29341905"/>
                                    <a:chExt cx="1175250" cy="1175250"/>
                                  </a:xfrm>
                                </p:grpSpPr>
                                <p:sp>
                                  <p:nvSpPr>
                                    <p:cNvPr id="38" name="Oval 37">
                                      <a:extLst>
                                        <a:ext uri="{FF2B5EF4-FFF2-40B4-BE49-F238E27FC236}">
                                          <a16:creationId xmlns:a16="http://schemas.microsoft.com/office/drawing/2014/main" id="{560F0D0E-C4FA-CF22-A968-FCC55921B534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1244940" y="29341905"/>
                                      <a:ext cx="1175250" cy="1175250"/>
                                    </a:xfrm>
                                    <a:prstGeom prst="ellipse">
                                      <a:avLst/>
                                    </a:prstGeom>
                                    <a:solidFill>
                                      <a:schemeClr val="bg1"/>
                                    </a:solidFill>
                                    <a:ln>
                                      <a:noFill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GB"/>
                                    </a:p>
                                  </p:txBody>
                                </p:sp>
                                <p:pic>
                                  <p:nvPicPr>
                                    <p:cNvPr id="56" name="Graphic 55">
                                      <a:extLst>
                                        <a:ext uri="{FF2B5EF4-FFF2-40B4-BE49-F238E27FC236}">
                                          <a16:creationId xmlns:a16="http://schemas.microsoft.com/office/drawing/2014/main" id="{9CBD19C9-DD04-AAD3-1DAC-1881C4AB9109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36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  <a:ext uri="{96DAC541-7B7A-43D3-8B79-37D633B846F1}">
                                          <asvg:svgBlip xmlns:asvg="http://schemas.microsoft.com/office/drawing/2016/SVG/main" r:embed="rId37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21352538" y="29441529"/>
                                      <a:ext cx="960054" cy="960054"/>
                                    </a:xfrm>
                                    <a:prstGeom prst="ellipse">
                                      <a:avLst/>
                                    </a:prstGeom>
                                  </p:spPr>
                                </p:pic>
                              </p:grpSp>
                              <p:grpSp>
                                <p:nvGrpSpPr>
                                  <p:cNvPr id="229" name="Group 228">
                                    <a:extLst>
                                      <a:ext uri="{FF2B5EF4-FFF2-40B4-BE49-F238E27FC236}">
                                        <a16:creationId xmlns:a16="http://schemas.microsoft.com/office/drawing/2014/main" id="{155F1E93-8512-A90F-87BA-3AA0D4824373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18726860" y="28427090"/>
                                    <a:ext cx="1509072" cy="2230573"/>
                                    <a:chOff x="18726860" y="28427090"/>
                                    <a:chExt cx="1509072" cy="2230573"/>
                                  </a:xfrm>
                                </p:grpSpPr>
                                <p:grpSp>
                                  <p:nvGrpSpPr>
                                    <p:cNvPr id="123" name="Group 122">
                                      <a:extLst>
                                        <a:ext uri="{FF2B5EF4-FFF2-40B4-BE49-F238E27FC236}">
                                          <a16:creationId xmlns:a16="http://schemas.microsoft.com/office/drawing/2014/main" id="{58C823FA-2F3A-2A7D-18B9-953FADB873B9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18726860" y="28427090"/>
                                      <a:ext cx="1175250" cy="1175250"/>
                                      <a:chOff x="18813783" y="18140127"/>
                                      <a:chExt cx="1175250" cy="1175250"/>
                                    </a:xfrm>
                                  </p:grpSpPr>
                                  <p:sp>
                                    <p:nvSpPr>
                                      <p:cNvPr id="76" name="Oval 75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C471E201-E7E3-0431-9C13-96927B644546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8813783" y="18140127"/>
                                        <a:ext cx="1175250" cy="1175250"/>
                                      </a:xfrm>
                                      <a:prstGeom prst="ellipse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GB"/>
                                      </a:p>
                                    </p:txBody>
                                  </p:sp>
                                  <p:pic>
                                    <p:nvPicPr>
                                      <p:cNvPr id="121" name="Graphic 12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31E29DBA-9453-CBDB-B4FD-F0B47AB2EAE2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38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  <a:ext uri="{96DAC541-7B7A-43D3-8B79-37D633B846F1}">
                                            <asvg:svgBlip xmlns:asvg="http://schemas.microsoft.com/office/drawing/2016/SVG/main" r:embed="rId39"/>
                                          </a:ext>
                                        </a:extLst>
                                      </a:blip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18910138" y="18236482"/>
                                        <a:ext cx="982540" cy="982540"/>
                                      </a:xfrm>
                                      <a:prstGeom prst="ellipse">
                                        <a:avLst/>
                                      </a:prstGeom>
                                    </p:spPr>
                                  </p:pic>
                                </p:grpSp>
                                <p:grpSp>
                                  <p:nvGrpSpPr>
                                    <p:cNvPr id="126" name="Group 125">
                                      <a:extLst>
                                        <a:ext uri="{FF2B5EF4-FFF2-40B4-BE49-F238E27FC236}">
                                          <a16:creationId xmlns:a16="http://schemas.microsoft.com/office/drawing/2014/main" id="{1485EAD4-C51F-A373-378C-CFBF27AFF6A8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19060682" y="29482413"/>
                                      <a:ext cx="1175250" cy="1175250"/>
                                      <a:chOff x="14399989" y="22855812"/>
                                      <a:chExt cx="1175250" cy="1175250"/>
                                    </a:xfrm>
                                  </p:grpSpPr>
                                  <p:sp>
                                    <p:nvSpPr>
                                      <p:cNvPr id="81" name="Oval 8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887A50A-181F-A956-7B31-8E00B813F194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4399989" y="22855812"/>
                                        <a:ext cx="1175250" cy="1175250"/>
                                      </a:xfrm>
                                      <a:prstGeom prst="ellipse">
                                        <a:avLst/>
                                      </a:prstGeom>
                                      <a:solidFill>
                                        <a:schemeClr val="bg1"/>
                                      </a:solidFill>
                                      <a:ln>
                                        <a:noFill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GB"/>
                                      </a:p>
                                    </p:txBody>
                                  </p:sp>
                                  <p:pic>
                                    <p:nvPicPr>
                                      <p:cNvPr id="125" name="Graphic 12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2E68DBF1-EBDF-6F26-C8DA-72D51D3C45AA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40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  <a:ext uri="{96DAC541-7B7A-43D3-8B79-37D633B846F1}">
                                            <asvg:svgBlip xmlns:asvg="http://schemas.microsoft.com/office/drawing/2016/SVG/main" r:embed="rId41"/>
                                          </a:ext>
                                        </a:extLst>
                                      </a:blip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14469931" y="22915430"/>
                                        <a:ext cx="1035366" cy="1035366"/>
                                      </a:xfrm>
                                      <a:prstGeom prst="ellipse">
                                        <a:avLst/>
                                      </a:prstGeom>
                                    </p:spPr>
                                  </p:pic>
                                </p:grpSp>
                              </p:grpSp>
                            </p:grpSp>
                          </p:grpSp>
                          <p:grpSp>
                            <p:nvGrpSpPr>
                              <p:cNvPr id="233" name="Group 232">
                                <a:extLst>
                                  <a:ext uri="{FF2B5EF4-FFF2-40B4-BE49-F238E27FC236}">
                                    <a16:creationId xmlns:a16="http://schemas.microsoft.com/office/drawing/2014/main" id="{017C0478-6AE3-9436-E86B-6D2396BCD95E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0276046" y="30992243"/>
                                <a:ext cx="3298884" cy="3004596"/>
                                <a:chOff x="20276046" y="30992243"/>
                                <a:chExt cx="3298884" cy="3004596"/>
                              </a:xfrm>
                            </p:grpSpPr>
                            <p:grpSp>
                              <p:nvGrpSpPr>
                                <p:cNvPr id="215" name="Group 214">
                                  <a:extLst>
                                    <a:ext uri="{FF2B5EF4-FFF2-40B4-BE49-F238E27FC236}">
                                      <a16:creationId xmlns:a16="http://schemas.microsoft.com/office/drawing/2014/main" id="{542D26EB-E778-CC34-2948-294F1A303819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0955560" y="30992243"/>
                                  <a:ext cx="1175250" cy="1175250"/>
                                  <a:chOff x="20955560" y="30992243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35" name="Oval 34">
                                    <a:extLst>
                                      <a:ext uri="{FF2B5EF4-FFF2-40B4-BE49-F238E27FC236}">
                                        <a16:creationId xmlns:a16="http://schemas.microsoft.com/office/drawing/2014/main" id="{57483923-2266-3A4E-5E12-5732F79A29D6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20955560" y="30992243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60" name="Graphic 59">
                                    <a:extLst>
                                      <a:ext uri="{FF2B5EF4-FFF2-40B4-BE49-F238E27FC236}">
                                        <a16:creationId xmlns:a16="http://schemas.microsoft.com/office/drawing/2014/main" id="{D6E81864-7AF7-FB91-5BEC-FA7828D814BD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42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43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21054240" y="31090923"/>
                                    <a:ext cx="977890" cy="977890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68" name="Group 67">
                                  <a:extLst>
                                    <a:ext uri="{FF2B5EF4-FFF2-40B4-BE49-F238E27FC236}">
                                      <a16:creationId xmlns:a16="http://schemas.microsoft.com/office/drawing/2014/main" id="{2E9AAA7C-C91A-6974-50C7-C4EE776A551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2116226" y="30992243"/>
                                  <a:ext cx="1175250" cy="1175250"/>
                                  <a:chOff x="19020439" y="17669328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40" name="Oval 39">
                                    <a:extLst>
                                      <a:ext uri="{FF2B5EF4-FFF2-40B4-BE49-F238E27FC236}">
                                        <a16:creationId xmlns:a16="http://schemas.microsoft.com/office/drawing/2014/main" id="{196B3030-B007-F5E4-4C93-EA45F9932E9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9020439" y="17669328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65" name="Graphic 64">
                                    <a:extLst>
                                      <a:ext uri="{FF2B5EF4-FFF2-40B4-BE49-F238E27FC236}">
                                        <a16:creationId xmlns:a16="http://schemas.microsoft.com/office/drawing/2014/main" id="{44BB75A3-15C8-70F3-57F6-52495335753E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44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45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9119078" y="17767967"/>
                                    <a:ext cx="977972" cy="977972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07" name="Group 106">
                                  <a:extLst>
                                    <a:ext uri="{FF2B5EF4-FFF2-40B4-BE49-F238E27FC236}">
                                      <a16:creationId xmlns:a16="http://schemas.microsoft.com/office/drawing/2014/main" id="{ACF1837B-564A-5652-BF8B-AE84873A28A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2399680" y="31853060"/>
                                  <a:ext cx="1175250" cy="1175250"/>
                                  <a:chOff x="12834990" y="20562865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75" name="Oval 74">
                                    <a:extLst>
                                      <a:ext uri="{FF2B5EF4-FFF2-40B4-BE49-F238E27FC236}">
                                        <a16:creationId xmlns:a16="http://schemas.microsoft.com/office/drawing/2014/main" id="{4335B417-DCA0-C311-FC74-BA2609783DE6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2834990" y="20562865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06" name="Graphic 105">
                                    <a:extLst>
                                      <a:ext uri="{FF2B5EF4-FFF2-40B4-BE49-F238E27FC236}">
                                        <a16:creationId xmlns:a16="http://schemas.microsoft.com/office/drawing/2014/main" id="{4954533B-0222-0266-B4A6-06604BB4585C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46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47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2940824" y="20668699"/>
                                    <a:ext cx="963582" cy="963582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13" name="Group 112">
                                  <a:extLst>
                                    <a:ext uri="{FF2B5EF4-FFF2-40B4-BE49-F238E27FC236}">
                                      <a16:creationId xmlns:a16="http://schemas.microsoft.com/office/drawing/2014/main" id="{7EE675EC-1449-F5E3-DD71-8993D642B75D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0315047" y="31565354"/>
                                  <a:ext cx="1175250" cy="1175250"/>
                                  <a:chOff x="20555929" y="19005891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39" name="Oval 38">
                                    <a:extLst>
                                      <a:ext uri="{FF2B5EF4-FFF2-40B4-BE49-F238E27FC236}">
                                        <a16:creationId xmlns:a16="http://schemas.microsoft.com/office/drawing/2014/main" id="{87653054-B4EE-CB4A-B417-D0B6F1F9322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20555929" y="19005891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11" name="Graphic 110">
                                    <a:extLst>
                                      <a:ext uri="{FF2B5EF4-FFF2-40B4-BE49-F238E27FC236}">
                                        <a16:creationId xmlns:a16="http://schemas.microsoft.com/office/drawing/2014/main" id="{E2631FF6-663D-2F23-A742-3B167B92FFFC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48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49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20636914" y="19086876"/>
                                    <a:ext cx="1013279" cy="1013279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16" name="Group 115">
                                  <a:extLst>
                                    <a:ext uri="{FF2B5EF4-FFF2-40B4-BE49-F238E27FC236}">
                                      <a16:creationId xmlns:a16="http://schemas.microsoft.com/office/drawing/2014/main" id="{D5CBEAAC-07B6-5F75-9AE2-99E7DA910AA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0276046" y="32368677"/>
                                  <a:ext cx="1175250" cy="1175250"/>
                                  <a:chOff x="12667677" y="17395363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78" name="Oval 77">
                                    <a:extLst>
                                      <a:ext uri="{FF2B5EF4-FFF2-40B4-BE49-F238E27FC236}">
                                        <a16:creationId xmlns:a16="http://schemas.microsoft.com/office/drawing/2014/main" id="{BDCD0113-2780-5490-4FF0-02425629754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2667677" y="17395363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15" name="Graphic 114">
                                    <a:extLst>
                                      <a:ext uri="{FF2B5EF4-FFF2-40B4-BE49-F238E27FC236}">
                                        <a16:creationId xmlns:a16="http://schemas.microsoft.com/office/drawing/2014/main" id="{D86AE4FF-69A1-32D8-C6FD-B917A03A206A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0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51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2761034" y="17488720"/>
                                    <a:ext cx="988535" cy="988535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41" name="Group 140">
                                  <a:extLst>
                                    <a:ext uri="{FF2B5EF4-FFF2-40B4-BE49-F238E27FC236}">
                                      <a16:creationId xmlns:a16="http://schemas.microsoft.com/office/drawing/2014/main" id="{9FAE87C6-077D-0460-580A-0CFBA315C8A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1208036" y="32821589"/>
                                  <a:ext cx="1175250" cy="1175250"/>
                                  <a:chOff x="17753560" y="18667134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86" name="Oval 85">
                                    <a:extLst>
                                      <a:ext uri="{FF2B5EF4-FFF2-40B4-BE49-F238E27FC236}">
                                        <a16:creationId xmlns:a16="http://schemas.microsoft.com/office/drawing/2014/main" id="{8EB1407A-0DC0-7FC7-AB91-19E8EC33EE3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7753560" y="18667134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40" name="Graphic 139">
                                    <a:extLst>
                                      <a:ext uri="{FF2B5EF4-FFF2-40B4-BE49-F238E27FC236}">
                                        <a16:creationId xmlns:a16="http://schemas.microsoft.com/office/drawing/2014/main" id="{71C8F363-9EBE-1EDA-548F-5072B1A2ADDF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2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53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7836307" y="18749881"/>
                                    <a:ext cx="1009755" cy="1009755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</p:grpSp>
                        </p:grpSp>
                      </p:grpSp>
                      <p:grpSp>
                        <p:nvGrpSpPr>
                          <p:cNvPr id="247" name="Group 246">
                            <a:extLst>
                              <a:ext uri="{FF2B5EF4-FFF2-40B4-BE49-F238E27FC236}">
                                <a16:creationId xmlns:a16="http://schemas.microsoft.com/office/drawing/2014/main" id="{EF4A08D7-FBE4-76A2-4B9A-9C17C7339B8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2558838" y="31853059"/>
                            <a:ext cx="14057193" cy="7448637"/>
                            <a:chOff x="12558838" y="31853059"/>
                            <a:chExt cx="14057193" cy="7448637"/>
                          </a:xfrm>
                        </p:grpSpPr>
                        <p:grpSp>
                          <p:nvGrpSpPr>
                            <p:cNvPr id="238" name="Group 237">
                              <a:extLst>
                                <a:ext uri="{FF2B5EF4-FFF2-40B4-BE49-F238E27FC236}">
                                  <a16:creationId xmlns:a16="http://schemas.microsoft.com/office/drawing/2014/main" id="{85D3911D-5598-8499-D91C-41EC271D0FF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558838" y="31853059"/>
                              <a:ext cx="14057193" cy="7448637"/>
                              <a:chOff x="12558838" y="31853059"/>
                              <a:chExt cx="14057193" cy="7448637"/>
                            </a:xfrm>
                          </p:grpSpPr>
                          <p:grpSp>
                            <p:nvGrpSpPr>
                              <p:cNvPr id="237" name="Group 236">
                                <a:extLst>
                                  <a:ext uri="{FF2B5EF4-FFF2-40B4-BE49-F238E27FC236}">
                                    <a16:creationId xmlns:a16="http://schemas.microsoft.com/office/drawing/2014/main" id="{4451011C-AC50-2315-CA46-7E04E8DA008A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558838" y="31853059"/>
                                <a:ext cx="8594384" cy="3712639"/>
                                <a:chOff x="12558838" y="31853059"/>
                                <a:chExt cx="8594384" cy="3712639"/>
                              </a:xfrm>
                            </p:grpSpPr>
                            <p:grpSp>
                              <p:nvGrpSpPr>
                                <p:cNvPr id="129" name="Group 128">
                                  <a:extLst>
                                    <a:ext uri="{FF2B5EF4-FFF2-40B4-BE49-F238E27FC236}">
                                      <a16:creationId xmlns:a16="http://schemas.microsoft.com/office/drawing/2014/main" id="{781631E9-D76B-74A0-B6D1-6876C55E5DB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7753560" y="31853059"/>
                                  <a:ext cx="1175250" cy="1175250"/>
                                  <a:chOff x="18348857" y="19963195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80" name="Oval 79">
                                    <a:extLst>
                                      <a:ext uri="{FF2B5EF4-FFF2-40B4-BE49-F238E27FC236}">
                                        <a16:creationId xmlns:a16="http://schemas.microsoft.com/office/drawing/2014/main" id="{5B092E4C-7160-5FA9-D82D-3A00D02348E4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8348857" y="19963195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28" name="Graphic 127">
                                    <a:extLst>
                                      <a:ext uri="{FF2B5EF4-FFF2-40B4-BE49-F238E27FC236}">
                                        <a16:creationId xmlns:a16="http://schemas.microsoft.com/office/drawing/2014/main" id="{0820AD3A-AD38-F468-EF34-87E86554ECDB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4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55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8463303" y="20080317"/>
                                    <a:ext cx="950472" cy="950472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32" name="Group 131">
                                  <a:extLst>
                                    <a:ext uri="{FF2B5EF4-FFF2-40B4-BE49-F238E27FC236}">
                                      <a16:creationId xmlns:a16="http://schemas.microsoft.com/office/drawing/2014/main" id="{A7E8D9B7-C7BB-0FF6-2FAA-90B43FCFFEC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2558838" y="32333028"/>
                                  <a:ext cx="1175250" cy="1175250"/>
                                  <a:chOff x="18630505" y="18872616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82" name="Oval 81">
                                    <a:extLst>
                                      <a:ext uri="{FF2B5EF4-FFF2-40B4-BE49-F238E27FC236}">
                                        <a16:creationId xmlns:a16="http://schemas.microsoft.com/office/drawing/2014/main" id="{6414ED3F-847D-0D38-24EB-C52811FC556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8630505" y="18872616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31" name="Graphic 130">
                                    <a:extLst>
                                      <a:ext uri="{FF2B5EF4-FFF2-40B4-BE49-F238E27FC236}">
                                        <a16:creationId xmlns:a16="http://schemas.microsoft.com/office/drawing/2014/main" id="{C3E4103D-7554-2479-19E6-86FE4105D19A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6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57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8726860" y="18969648"/>
                                    <a:ext cx="981186" cy="981186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44" name="Group 143">
                                  <a:extLst>
                                    <a:ext uri="{FF2B5EF4-FFF2-40B4-BE49-F238E27FC236}">
                                      <a16:creationId xmlns:a16="http://schemas.microsoft.com/office/drawing/2014/main" id="{33A2FD5B-9CFD-80F0-1645-195A22085BFA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7516065" y="32837368"/>
                                  <a:ext cx="1175250" cy="1175250"/>
                                  <a:chOff x="17578614" y="20693290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85" name="Oval 84">
                                    <a:extLst>
                                      <a:ext uri="{FF2B5EF4-FFF2-40B4-BE49-F238E27FC236}">
                                        <a16:creationId xmlns:a16="http://schemas.microsoft.com/office/drawing/2014/main" id="{EE836CC0-17D5-103E-B4CC-A3C372335C5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7578614" y="20693290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43" name="Graphic 142">
                                    <a:extLst>
                                      <a:ext uri="{FF2B5EF4-FFF2-40B4-BE49-F238E27FC236}">
                                        <a16:creationId xmlns:a16="http://schemas.microsoft.com/office/drawing/2014/main" id="{8C195096-5161-02BC-E435-8C90EE8F7646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8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59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7679443" y="20786897"/>
                                    <a:ext cx="988036" cy="988036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54" name="Group 153">
                                  <a:extLst>
                                    <a:ext uri="{FF2B5EF4-FFF2-40B4-BE49-F238E27FC236}">
                                      <a16:creationId xmlns:a16="http://schemas.microsoft.com/office/drawing/2014/main" id="{7D3C35E5-CB71-04DD-D078-12FC609499E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8910024" y="34111582"/>
                                  <a:ext cx="1175250" cy="1175250"/>
                                  <a:chOff x="16829077" y="18200780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93" name="Oval 92">
                                    <a:extLst>
                                      <a:ext uri="{FF2B5EF4-FFF2-40B4-BE49-F238E27FC236}">
                                        <a16:creationId xmlns:a16="http://schemas.microsoft.com/office/drawing/2014/main" id="{C7AD0F20-4CC0-1566-F1C1-22AF3FF2991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6829077" y="18200780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53" name="Graphic 152">
                                    <a:extLst>
                                      <a:ext uri="{FF2B5EF4-FFF2-40B4-BE49-F238E27FC236}">
                                        <a16:creationId xmlns:a16="http://schemas.microsoft.com/office/drawing/2014/main" id="{D6CC60E1-87B3-188F-F082-18F782CC4C93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60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61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6899624" y="18273122"/>
                                    <a:ext cx="1034155" cy="1034155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59" name="Group 158">
                                  <a:extLst>
                                    <a:ext uri="{FF2B5EF4-FFF2-40B4-BE49-F238E27FC236}">
                                      <a16:creationId xmlns:a16="http://schemas.microsoft.com/office/drawing/2014/main" id="{AFD8AEBE-A320-5C45-5A06-28BF3BDEFFC9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9977972" y="33802823"/>
                                  <a:ext cx="1175250" cy="1175250"/>
                                  <a:chOff x="12027389" y="20814256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90" name="Oval 89">
                                    <a:extLst>
                                      <a:ext uri="{FF2B5EF4-FFF2-40B4-BE49-F238E27FC236}">
                                        <a16:creationId xmlns:a16="http://schemas.microsoft.com/office/drawing/2014/main" id="{C64962AC-4E60-6EBD-C9F0-45473F28E0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2027389" y="20814256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58" name="Graphic 157">
                                    <a:extLst>
                                      <a:ext uri="{FF2B5EF4-FFF2-40B4-BE49-F238E27FC236}">
                                        <a16:creationId xmlns:a16="http://schemas.microsoft.com/office/drawing/2014/main" id="{D0FBA93B-A3C2-A5D5-3446-335167769506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62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63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2095845" y="20870624"/>
                                    <a:ext cx="1038338" cy="1038338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73" name="Group 172">
                                  <a:extLst>
                                    <a:ext uri="{FF2B5EF4-FFF2-40B4-BE49-F238E27FC236}">
                                      <a16:creationId xmlns:a16="http://schemas.microsoft.com/office/drawing/2014/main" id="{0B179848-4A69-D119-E0F7-C4FEE2CABC0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6036201" y="33008674"/>
                                  <a:ext cx="1175250" cy="1175250"/>
                                  <a:chOff x="13960541" y="18414429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88" name="Oval 87">
                                    <a:extLst>
                                      <a:ext uri="{FF2B5EF4-FFF2-40B4-BE49-F238E27FC236}">
                                        <a16:creationId xmlns:a16="http://schemas.microsoft.com/office/drawing/2014/main" id="{A9D7C4FE-7129-076D-B5D9-70B139B7E83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3960541" y="18414429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72" name="Graphic 171">
                                    <a:extLst>
                                      <a:ext uri="{FF2B5EF4-FFF2-40B4-BE49-F238E27FC236}">
                                        <a16:creationId xmlns:a16="http://schemas.microsoft.com/office/drawing/2014/main" id="{172149C6-911C-4A74-EEB2-FC840BCB4CE7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64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65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4059089" y="18512977"/>
                                    <a:ext cx="978154" cy="978154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83" name="Group 182">
                                  <a:extLst>
                                    <a:ext uri="{FF2B5EF4-FFF2-40B4-BE49-F238E27FC236}">
                                      <a16:creationId xmlns:a16="http://schemas.microsoft.com/office/drawing/2014/main" id="{F603EF35-4768-4B22-7959-81A1C9E7909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6090493" y="33802823"/>
                                  <a:ext cx="1175250" cy="1175250"/>
                                  <a:chOff x="13168325" y="20485429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179" name="Oval 178">
                                    <a:extLst>
                                      <a:ext uri="{FF2B5EF4-FFF2-40B4-BE49-F238E27FC236}">
                                        <a16:creationId xmlns:a16="http://schemas.microsoft.com/office/drawing/2014/main" id="{00751C5F-2A09-986C-B59E-68B2ECEAF5B5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3168325" y="20485429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82" name="Graphic 181">
                                    <a:extLst>
                                      <a:ext uri="{FF2B5EF4-FFF2-40B4-BE49-F238E27FC236}">
                                        <a16:creationId xmlns:a16="http://schemas.microsoft.com/office/drawing/2014/main" id="{F1A9E973-167E-6C5A-9116-AA7B30041FBB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66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67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3256201" y="20565976"/>
                                    <a:ext cx="1014156" cy="1014156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84" name="Group 183">
                                  <a:extLst>
                                    <a:ext uri="{FF2B5EF4-FFF2-40B4-BE49-F238E27FC236}">
                                      <a16:creationId xmlns:a16="http://schemas.microsoft.com/office/drawing/2014/main" id="{F7887482-2EE9-DD9A-AF1C-363F3B14B3A9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6930426" y="33988765"/>
                                  <a:ext cx="1175250" cy="1175250"/>
                                  <a:chOff x="23418895" y="17475161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29" name="Oval 28">
                                    <a:extLst>
                                      <a:ext uri="{FF2B5EF4-FFF2-40B4-BE49-F238E27FC236}">
                                        <a16:creationId xmlns:a16="http://schemas.microsoft.com/office/drawing/2014/main" id="{4DF7AE1E-590E-D499-5AF0-FDC95DD00FB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23418895" y="17475161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44" name="Graphic 43">
                                    <a:extLst>
                                      <a:ext uri="{FF2B5EF4-FFF2-40B4-BE49-F238E27FC236}">
                                        <a16:creationId xmlns:a16="http://schemas.microsoft.com/office/drawing/2014/main" id="{47DE25E7-695D-FBFE-3F8D-91A644ABA099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68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69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23498693" y="17554959"/>
                                    <a:ext cx="1015654" cy="1015654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87" name="Group 186">
                                  <a:extLst>
                                    <a:ext uri="{FF2B5EF4-FFF2-40B4-BE49-F238E27FC236}">
                                      <a16:creationId xmlns:a16="http://schemas.microsoft.com/office/drawing/2014/main" id="{21897C47-4D7E-76FE-08F2-A2CB8C0A3251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7764294" y="34390448"/>
                                  <a:ext cx="1175250" cy="1175250"/>
                                  <a:chOff x="21508908" y="20341533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178" name="Oval 177">
                                    <a:extLst>
                                      <a:ext uri="{FF2B5EF4-FFF2-40B4-BE49-F238E27FC236}">
                                        <a16:creationId xmlns:a16="http://schemas.microsoft.com/office/drawing/2014/main" id="{A082324E-0F94-D82F-7039-D8563F9A0B4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21508908" y="20341533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86" name="Graphic 185">
                                    <a:extLst>
                                      <a:ext uri="{FF2B5EF4-FFF2-40B4-BE49-F238E27FC236}">
                                        <a16:creationId xmlns:a16="http://schemas.microsoft.com/office/drawing/2014/main" id="{DA455401-5CB3-9A21-6874-E051BB96AC0B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70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71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21588593" y="20435941"/>
                                    <a:ext cx="1004113" cy="1004113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</p:grpSp>
                          <p:grpSp>
                            <p:nvGrpSpPr>
                              <p:cNvPr id="236" name="Group 235">
                                <a:extLst>
                                  <a:ext uri="{FF2B5EF4-FFF2-40B4-BE49-F238E27FC236}">
                                    <a16:creationId xmlns:a16="http://schemas.microsoft.com/office/drawing/2014/main" id="{3C7E7E1A-C479-5EDC-114C-F6B711C968A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3605192" y="34200904"/>
                                <a:ext cx="13010839" cy="5100792"/>
                                <a:chOff x="13605192" y="34200904"/>
                                <a:chExt cx="13010839" cy="5100792"/>
                              </a:xfrm>
                            </p:grpSpPr>
                            <p:grpSp>
                              <p:nvGrpSpPr>
                                <p:cNvPr id="162" name="Group 161">
                                  <a:extLst>
                                    <a:ext uri="{FF2B5EF4-FFF2-40B4-BE49-F238E27FC236}">
                                      <a16:creationId xmlns:a16="http://schemas.microsoft.com/office/drawing/2014/main" id="{B3886775-63C9-1B2D-F4C7-D286DDCA08D1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0411999" y="36726895"/>
                                  <a:ext cx="1175250" cy="1175250"/>
                                  <a:chOff x="18718493" y="22652515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94" name="Oval 93">
                                    <a:extLst>
                                      <a:ext uri="{FF2B5EF4-FFF2-40B4-BE49-F238E27FC236}">
                                        <a16:creationId xmlns:a16="http://schemas.microsoft.com/office/drawing/2014/main" id="{570A72B5-7E40-9926-58EC-E261238F0829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8718493" y="22652515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61" name="Graphic 160">
                                    <a:extLst>
                                      <a:ext uri="{FF2B5EF4-FFF2-40B4-BE49-F238E27FC236}">
                                        <a16:creationId xmlns:a16="http://schemas.microsoft.com/office/drawing/2014/main" id="{63ACA835-A88E-0505-0F5E-51C27AE37391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72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73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8826163" y="22760185"/>
                                    <a:ext cx="959910" cy="959910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67" name="Group 166">
                                  <a:extLst>
                                    <a:ext uri="{FF2B5EF4-FFF2-40B4-BE49-F238E27FC236}">
                                      <a16:creationId xmlns:a16="http://schemas.microsoft.com/office/drawing/2014/main" id="{9EDF02CB-6268-5235-8837-DF78A14200D1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1795661" y="35012219"/>
                                  <a:ext cx="1175250" cy="1175250"/>
                                  <a:chOff x="17994079" y="20459079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91" name="Oval 90">
                                    <a:extLst>
                                      <a:ext uri="{FF2B5EF4-FFF2-40B4-BE49-F238E27FC236}">
                                        <a16:creationId xmlns:a16="http://schemas.microsoft.com/office/drawing/2014/main" id="{07819419-C012-4DA4-6F28-9A43F9FE59D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7994079" y="20459079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66" name="Graphic 165">
                                    <a:extLst>
                                      <a:ext uri="{FF2B5EF4-FFF2-40B4-BE49-F238E27FC236}">
                                        <a16:creationId xmlns:a16="http://schemas.microsoft.com/office/drawing/2014/main" id="{479A070D-329D-B34B-62BF-E07D521F2434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74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75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8091163" y="20556163"/>
                                    <a:ext cx="981081" cy="981081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70" name="Group 169">
                                  <a:extLst>
                                    <a:ext uri="{FF2B5EF4-FFF2-40B4-BE49-F238E27FC236}">
                                      <a16:creationId xmlns:a16="http://schemas.microsoft.com/office/drawing/2014/main" id="{130C9F9F-9AFB-246A-9F2C-64723FA2B14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5440781" y="34200904"/>
                                  <a:ext cx="1175250" cy="1175250"/>
                                  <a:chOff x="19686770" y="16471887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89" name="Oval 88">
                                    <a:extLst>
                                      <a:ext uri="{FF2B5EF4-FFF2-40B4-BE49-F238E27FC236}">
                                        <a16:creationId xmlns:a16="http://schemas.microsoft.com/office/drawing/2014/main" id="{2020162A-0367-4F39-08E9-C0C64858A1E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9686770" y="16471887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69" name="Graphic 168">
                                    <a:extLst>
                                      <a:ext uri="{FF2B5EF4-FFF2-40B4-BE49-F238E27FC236}">
                                        <a16:creationId xmlns:a16="http://schemas.microsoft.com/office/drawing/2014/main" id="{A81425D3-5F4C-05A9-7D04-DF60D24D2FFC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76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77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9768824" y="16564543"/>
                                    <a:ext cx="1011141" cy="1011141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80" name="Group 179">
                                  <a:extLst>
                                    <a:ext uri="{FF2B5EF4-FFF2-40B4-BE49-F238E27FC236}">
                                      <a16:creationId xmlns:a16="http://schemas.microsoft.com/office/drawing/2014/main" id="{C8B3AA32-0191-24A4-F18D-D9677C0C6851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3605192" y="34471626"/>
                                  <a:ext cx="1175250" cy="1175250"/>
                                  <a:chOff x="13962355" y="19676889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92" name="Oval 91">
                                    <a:extLst>
                                      <a:ext uri="{FF2B5EF4-FFF2-40B4-BE49-F238E27FC236}">
                                        <a16:creationId xmlns:a16="http://schemas.microsoft.com/office/drawing/2014/main" id="{AF369138-8CC3-56DC-9EEF-9446E5972676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3962355" y="19676889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75" name="Graphic 174">
                                    <a:extLst>
                                      <a:ext uri="{FF2B5EF4-FFF2-40B4-BE49-F238E27FC236}">
                                        <a16:creationId xmlns:a16="http://schemas.microsoft.com/office/drawing/2014/main" id="{557D6FF7-67CB-ECBF-F44C-91399891C06C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78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79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4032596" y="19742648"/>
                                    <a:ext cx="1034768" cy="1034768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90" name="Group 189">
                                  <a:extLst>
                                    <a:ext uri="{FF2B5EF4-FFF2-40B4-BE49-F238E27FC236}">
                                      <a16:creationId xmlns:a16="http://schemas.microsoft.com/office/drawing/2014/main" id="{29A8FB56-E5CC-846F-8C8B-330D0FBA9E84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8802705" y="35418108"/>
                                  <a:ext cx="1175250" cy="1175250"/>
                                  <a:chOff x="19890012" y="17532721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177" name="Oval 176">
                                    <a:extLst>
                                      <a:ext uri="{FF2B5EF4-FFF2-40B4-BE49-F238E27FC236}">
                                        <a16:creationId xmlns:a16="http://schemas.microsoft.com/office/drawing/2014/main" id="{B2502E64-BE7C-C7B3-F834-BBBDDE2E4B9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9890012" y="17532721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89" name="Graphic 188">
                                    <a:extLst>
                                      <a:ext uri="{FF2B5EF4-FFF2-40B4-BE49-F238E27FC236}">
                                        <a16:creationId xmlns:a16="http://schemas.microsoft.com/office/drawing/2014/main" id="{6D5654AF-F033-45E6-2A10-00971A815345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80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81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9995790" y="17640461"/>
                                    <a:ext cx="959770" cy="959770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193" name="Group 192">
                                  <a:extLst>
                                    <a:ext uri="{FF2B5EF4-FFF2-40B4-BE49-F238E27FC236}">
                                      <a16:creationId xmlns:a16="http://schemas.microsoft.com/office/drawing/2014/main" id="{31F400C5-5618-9F63-DD96-A79FBC2C6DED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8103690" y="36726895"/>
                                  <a:ext cx="1175250" cy="1175250"/>
                                  <a:chOff x="11365038" y="20485429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176" name="Oval 175">
                                    <a:extLst>
                                      <a:ext uri="{FF2B5EF4-FFF2-40B4-BE49-F238E27FC236}">
                                        <a16:creationId xmlns:a16="http://schemas.microsoft.com/office/drawing/2014/main" id="{3E1AA51B-AED6-6D3F-9079-C0D0BE4730A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1365038" y="20485429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92" name="Graphic 191">
                                    <a:extLst>
                                      <a:ext uri="{FF2B5EF4-FFF2-40B4-BE49-F238E27FC236}">
                                        <a16:creationId xmlns:a16="http://schemas.microsoft.com/office/drawing/2014/main" id="{9D4C6C31-C736-A322-7635-D49C376900C0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82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83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1467495" y="20587886"/>
                                    <a:ext cx="970335" cy="970335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201" name="Group 200">
                                  <a:extLst>
                                    <a:ext uri="{FF2B5EF4-FFF2-40B4-BE49-F238E27FC236}">
                                      <a16:creationId xmlns:a16="http://schemas.microsoft.com/office/drawing/2014/main" id="{B1BFCA0D-BE50-52E0-69AB-92A809D3D510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6820251" y="36901023"/>
                                  <a:ext cx="1175250" cy="1175250"/>
                                  <a:chOff x="17955374" y="16404479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196" name="Oval 195">
                                    <a:extLst>
                                      <a:ext uri="{FF2B5EF4-FFF2-40B4-BE49-F238E27FC236}">
                                        <a16:creationId xmlns:a16="http://schemas.microsoft.com/office/drawing/2014/main" id="{4E398A19-7AEA-2719-1ACE-F4230B887F6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7955374" y="16404479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195" name="Graphic 194">
                                    <a:extLst>
                                      <a:ext uri="{FF2B5EF4-FFF2-40B4-BE49-F238E27FC236}">
                                        <a16:creationId xmlns:a16="http://schemas.microsoft.com/office/drawing/2014/main" id="{89DE517A-8DEC-6EDB-50FE-A0088D08BC0B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84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85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8031924" y="16468796"/>
                                    <a:ext cx="1029639" cy="1029639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204" name="Group 203">
                                  <a:extLst>
                                    <a:ext uri="{FF2B5EF4-FFF2-40B4-BE49-F238E27FC236}">
                                      <a16:creationId xmlns:a16="http://schemas.microsoft.com/office/drawing/2014/main" id="{E7D0485B-FD19-01F8-10DD-779DB354B33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5577347" y="34855590"/>
                                  <a:ext cx="1175250" cy="1175250"/>
                                  <a:chOff x="9947358" y="18790322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95" name="Oval 94">
                                    <a:extLst>
                                      <a:ext uri="{FF2B5EF4-FFF2-40B4-BE49-F238E27FC236}">
                                        <a16:creationId xmlns:a16="http://schemas.microsoft.com/office/drawing/2014/main" id="{2EB5342D-2771-7DDE-1D3C-87E34739236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9947358" y="18790322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203" name="Graphic 202">
                                    <a:extLst>
                                      <a:ext uri="{FF2B5EF4-FFF2-40B4-BE49-F238E27FC236}">
                                        <a16:creationId xmlns:a16="http://schemas.microsoft.com/office/drawing/2014/main" id="{DD69497A-089F-277C-28E7-CB903C804A14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86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87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0041616" y="18884580"/>
                                    <a:ext cx="986734" cy="986734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207" name="Group 206">
                                  <a:extLst>
                                    <a:ext uri="{FF2B5EF4-FFF2-40B4-BE49-F238E27FC236}">
                                      <a16:creationId xmlns:a16="http://schemas.microsoft.com/office/drawing/2014/main" id="{4B2973EC-C5EB-13F4-BB29-C0DB1AE53330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6452006" y="34830483"/>
                                  <a:ext cx="1175250" cy="1175250"/>
                                  <a:chOff x="16232626" y="17365061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199" name="Oval 198">
                                    <a:extLst>
                                      <a:ext uri="{FF2B5EF4-FFF2-40B4-BE49-F238E27FC236}">
                                        <a16:creationId xmlns:a16="http://schemas.microsoft.com/office/drawing/2014/main" id="{5EC81465-C771-DCA2-FC14-C091045432C6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6232626" y="17365061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206" name="Graphic 205">
                                    <a:extLst>
                                      <a:ext uri="{FF2B5EF4-FFF2-40B4-BE49-F238E27FC236}">
                                        <a16:creationId xmlns:a16="http://schemas.microsoft.com/office/drawing/2014/main" id="{2ED2C54D-6728-30D5-4910-633FB038A36A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88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89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6302810" y="17423720"/>
                                    <a:ext cx="1034882" cy="1034882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210" name="Group 209">
                                  <a:extLst>
                                    <a:ext uri="{FF2B5EF4-FFF2-40B4-BE49-F238E27FC236}">
                                      <a16:creationId xmlns:a16="http://schemas.microsoft.com/office/drawing/2014/main" id="{A03CB919-3602-6FA0-6051-603326E45E8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4434705" y="36901023"/>
                                  <a:ext cx="1175250" cy="1175250"/>
                                  <a:chOff x="7291931" y="21834387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198" name="Oval 197">
                                    <a:extLst>
                                      <a:ext uri="{FF2B5EF4-FFF2-40B4-BE49-F238E27FC236}">
                                        <a16:creationId xmlns:a16="http://schemas.microsoft.com/office/drawing/2014/main" id="{6EF155EA-89C0-EC83-5EEE-BF924C2E2D04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291931" y="21834387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209" name="Graphic 208">
                                    <a:extLst>
                                      <a:ext uri="{FF2B5EF4-FFF2-40B4-BE49-F238E27FC236}">
                                        <a16:creationId xmlns:a16="http://schemas.microsoft.com/office/drawing/2014/main" id="{E8313B14-DE82-3E1A-22CE-3C9676F60078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90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91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7363591" y="21906047"/>
                                    <a:ext cx="1031929" cy="1031929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  <p:grpSp>
                              <p:nvGrpSpPr>
                                <p:cNvPr id="213" name="Group 212">
                                  <a:extLst>
                                    <a:ext uri="{FF2B5EF4-FFF2-40B4-BE49-F238E27FC236}">
                                      <a16:creationId xmlns:a16="http://schemas.microsoft.com/office/drawing/2014/main" id="{402377C4-BE5D-3771-4921-1C837F66151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5645001" y="38126446"/>
                                  <a:ext cx="1175250" cy="1175250"/>
                                  <a:chOff x="14476561" y="18714570"/>
                                  <a:chExt cx="1175250" cy="1175250"/>
                                </a:xfrm>
                              </p:grpSpPr>
                              <p:sp>
                                <p:nvSpPr>
                                  <p:cNvPr id="200" name="Oval 199">
                                    <a:extLst>
                                      <a:ext uri="{FF2B5EF4-FFF2-40B4-BE49-F238E27FC236}">
                                        <a16:creationId xmlns:a16="http://schemas.microsoft.com/office/drawing/2014/main" id="{94181090-FBF1-225A-A61F-E644335D6D1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4476561" y="18714570"/>
                                    <a:ext cx="1175250" cy="1175250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chemeClr val="bg1"/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GB"/>
                                  </a:p>
                                </p:txBody>
                              </p:sp>
                              <p:pic>
                                <p:nvPicPr>
                                  <p:cNvPr id="212" name="Graphic 211">
                                    <a:extLst>
                                      <a:ext uri="{FF2B5EF4-FFF2-40B4-BE49-F238E27FC236}">
                                        <a16:creationId xmlns:a16="http://schemas.microsoft.com/office/drawing/2014/main" id="{91859B0F-113C-BF55-A19B-EA19371A0EA7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92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  <a:ext uri="{96DAC541-7B7A-43D3-8B79-37D633B846F1}">
                                        <asvg:svgBlip xmlns:asvg="http://schemas.microsoft.com/office/drawing/2016/SVG/main" r:embed="rId93"/>
                                      </a:ext>
                                    </a:extLst>
                                  </a:blip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4548221" y="18786230"/>
                                    <a:ext cx="1031929" cy="1031929"/>
                                  </a:xfrm>
                                  <a:prstGeom prst="ellipse">
                                    <a:avLst/>
                                  </a:prstGeom>
                                </p:spPr>
                              </p:pic>
                            </p:grpSp>
                          </p:grpSp>
                        </p:grpSp>
                        <p:grpSp>
                          <p:nvGrpSpPr>
                            <p:cNvPr id="245" name="Group 244">
                              <a:extLst>
                                <a:ext uri="{FF2B5EF4-FFF2-40B4-BE49-F238E27FC236}">
                                  <a16:creationId xmlns:a16="http://schemas.microsoft.com/office/drawing/2014/main" id="{FFBBC419-3E48-1D28-2D72-623A20B8C3E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8072119" y="33765193"/>
                              <a:ext cx="1175250" cy="1175250"/>
                              <a:chOff x="8114178" y="39437561"/>
                              <a:chExt cx="1175250" cy="1175250"/>
                            </a:xfrm>
                          </p:grpSpPr>
                          <p:sp>
                            <p:nvSpPr>
                              <p:cNvPr id="83" name="Oval 82">
                                <a:extLst>
                                  <a:ext uri="{FF2B5EF4-FFF2-40B4-BE49-F238E27FC236}">
                                    <a16:creationId xmlns:a16="http://schemas.microsoft.com/office/drawing/2014/main" id="{ED43C91B-ECC6-FB4B-5A0E-E88D2EA0531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8114178" y="39437561"/>
                                <a:ext cx="1175250" cy="1175250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bg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GB" dirty="0"/>
                              </a:p>
                            </p:txBody>
                          </p:sp>
                          <p:pic>
                            <p:nvPicPr>
                              <p:cNvPr id="150" name="Graphic 149">
                                <a:extLst>
                                  <a:ext uri="{FF2B5EF4-FFF2-40B4-BE49-F238E27FC236}">
                                    <a16:creationId xmlns:a16="http://schemas.microsoft.com/office/drawing/2014/main" id="{883F347D-17FC-D733-0101-A9808AD1E533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9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  <a:ext uri="{96DAC541-7B7A-43D3-8B79-37D633B846F1}">
                                    <asvg:svgBlip xmlns:asvg="http://schemas.microsoft.com/office/drawing/2016/SVG/main" r:embed="rId95"/>
                                  </a:ext>
                                </a:extLst>
                              </a:blip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184362" y="39507745"/>
                                <a:ext cx="1034882" cy="1034882"/>
                              </a:xfrm>
                              <a:prstGeom prst="ellipse">
                                <a:avLst/>
                              </a:prstGeom>
                            </p:spPr>
                          </p:pic>
                        </p:grpSp>
                      </p:grpSp>
                    </p:grpSp>
                  </p:grpSp>
                  <p:grpSp>
                    <p:nvGrpSpPr>
                      <p:cNvPr id="148" name="Group 147">
                        <a:extLst>
                          <a:ext uri="{FF2B5EF4-FFF2-40B4-BE49-F238E27FC236}">
                            <a16:creationId xmlns:a16="http://schemas.microsoft.com/office/drawing/2014/main" id="{9CCBFEED-516B-A372-581F-98C3EC7675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271157" y="32938490"/>
                        <a:ext cx="1175250" cy="1175250"/>
                        <a:chOff x="23091010" y="21727823"/>
                        <a:chExt cx="1175250" cy="1175250"/>
                      </a:xfrm>
                    </p:grpSpPr>
                    <p:sp>
                      <p:nvSpPr>
                        <p:cNvPr id="84" name="Oval 83">
                          <a:extLst>
                            <a:ext uri="{FF2B5EF4-FFF2-40B4-BE49-F238E27FC236}">
                              <a16:creationId xmlns:a16="http://schemas.microsoft.com/office/drawing/2014/main" id="{0C9BA53A-ED75-A70D-1030-4B13113D07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091010" y="21727823"/>
                          <a:ext cx="1175250" cy="117525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pic>
                      <p:nvPicPr>
                        <p:cNvPr id="147" name="Graphic 146">
                          <a:extLst>
                            <a:ext uri="{FF2B5EF4-FFF2-40B4-BE49-F238E27FC236}">
                              <a16:creationId xmlns:a16="http://schemas.microsoft.com/office/drawing/2014/main" id="{56185E76-E1C8-97CA-FEAA-6897C3BBB37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9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181654" y="21843344"/>
                          <a:ext cx="944208" cy="944208"/>
                        </a:xfrm>
                        <a:prstGeom prst="ellipse">
                          <a:avLst/>
                        </a:prstGeom>
                      </p:spPr>
                    </p:pic>
                  </p:grpSp>
                </p:grpSp>
              </p:grpSp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8FFF3DBB-1BC5-5A5D-DE84-F3D0343A6E35}"/>
                      </a:ext>
                    </a:extLst>
                  </p:cNvPr>
                  <p:cNvSpPr txBox="1"/>
                  <p:nvPr/>
                </p:nvSpPr>
                <p:spPr>
                  <a:xfrm>
                    <a:off x="25446251" y="29373332"/>
                    <a:ext cx="2994350" cy="584775"/>
                  </a:xfrm>
                  <a:prstGeom prst="rect">
                    <a:avLst/>
                  </a:prstGeom>
                  <a:noFill/>
                  <a:effectLst>
                    <a:glow rad="1905000">
                      <a:schemeClr val="accent1">
                        <a:alpha val="50000"/>
                      </a:schemeClr>
                    </a:glow>
                    <a:outerShdw blurRad="1270000" dist="50800" dir="5400000" sx="200000" sy="200000" algn="ctr" rotWithShape="0">
                      <a:srgbClr val="000000">
                        <a:alpha val="50000"/>
                      </a:srgbClr>
                    </a:outerShdw>
                    <a:softEdge rad="1270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t-EE" sz="3200" dirty="0">
                        <a:solidFill>
                          <a:srgbClr val="92D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  <a:t>BETTER ODDS</a:t>
                    </a:r>
                  </a:p>
                </p:txBody>
              </p:sp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6E23DA96-283C-B759-E8B8-CECA9AB77747}"/>
                      </a:ext>
                    </a:extLst>
                  </p:cNvPr>
                  <p:cNvSpPr txBox="1"/>
                  <p:nvPr/>
                </p:nvSpPr>
                <p:spPr>
                  <a:xfrm>
                    <a:off x="12652863" y="29367095"/>
                    <a:ext cx="2994350" cy="584775"/>
                  </a:xfrm>
                  <a:prstGeom prst="rect">
                    <a:avLst/>
                  </a:prstGeom>
                  <a:noFill/>
                  <a:effectLst>
                    <a:glow rad="1905000">
                      <a:schemeClr val="accent1">
                        <a:alpha val="50000"/>
                      </a:schemeClr>
                    </a:glow>
                    <a:outerShdw blurRad="1270000" dist="50800" dir="5400000" sx="200000" sy="200000" algn="ctr" rotWithShape="0">
                      <a:srgbClr val="000000">
                        <a:alpha val="50000"/>
                      </a:srgbClr>
                    </a:outerShdw>
                    <a:softEdge rad="1270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t-EE" sz="32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  <a:t>WORSE ODDS</a:t>
                    </a:r>
                  </a:p>
                </p:txBody>
              </p:sp>
              <p:sp>
                <p:nvSpPr>
                  <p:cNvPr id="262" name="TextBox 261">
                    <a:extLst>
                      <a:ext uri="{FF2B5EF4-FFF2-40B4-BE49-F238E27FC236}">
                        <a16:creationId xmlns:a16="http://schemas.microsoft.com/office/drawing/2014/main" id="{1D35A340-9E28-8A60-19DA-3EE7C6A1ECF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7482135" y="22325312"/>
                    <a:ext cx="3982172" cy="584775"/>
                  </a:xfrm>
                  <a:prstGeom prst="rect">
                    <a:avLst/>
                  </a:prstGeom>
                  <a:noFill/>
                  <a:effectLst>
                    <a:glow rad="1905000">
                      <a:schemeClr val="accent1">
                        <a:alpha val="50000"/>
                      </a:schemeClr>
                    </a:glow>
                    <a:outerShdw blurRad="1270000" dist="50800" dir="5400000" sx="200000" sy="200000" algn="ctr" rotWithShape="0">
                      <a:srgbClr val="000000">
                        <a:alpha val="50000"/>
                      </a:srgbClr>
                    </a:outerShdw>
                    <a:softEdge rad="1270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t-EE" sz="3200" dirty="0">
                        <a:solidFill>
                          <a:srgbClr val="92D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  <a:t>BETTER RESULT</a:t>
                    </a:r>
                  </a:p>
                </p:txBody>
              </p:sp>
              <p:sp>
                <p:nvSpPr>
                  <p:cNvPr id="263" name="TextBox 262">
                    <a:extLst>
                      <a:ext uri="{FF2B5EF4-FFF2-40B4-BE49-F238E27FC236}">
                        <a16:creationId xmlns:a16="http://schemas.microsoft.com/office/drawing/2014/main" id="{A2156B00-EF00-B23A-4EC3-5ECC5B5650B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7654289" y="36715376"/>
                    <a:ext cx="3637864" cy="584775"/>
                  </a:xfrm>
                  <a:prstGeom prst="rect">
                    <a:avLst/>
                  </a:prstGeom>
                  <a:noFill/>
                  <a:effectLst>
                    <a:glow rad="1905000">
                      <a:schemeClr val="accent1">
                        <a:alpha val="50000"/>
                      </a:schemeClr>
                    </a:glow>
                    <a:outerShdw blurRad="1270000" dist="50800" dir="5400000" sx="200000" sy="200000" algn="ctr" rotWithShape="0">
                      <a:srgbClr val="000000">
                        <a:alpha val="50000"/>
                      </a:srgbClr>
                    </a:outerShdw>
                    <a:softEdge rad="1270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t-EE" sz="32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  <a:t>WORSE RESULT</a:t>
                    </a:r>
                  </a:p>
                </p:txBody>
              </p: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91DC276A-4CFB-258F-7754-93FE514AF184}"/>
                    </a:ext>
                  </a:extLst>
                </p:cNvPr>
                <p:cNvGrpSpPr/>
                <p:nvPr/>
              </p:nvGrpSpPr>
              <p:grpSpPr>
                <a:xfrm>
                  <a:off x="5113810" y="25314573"/>
                  <a:ext cx="5459373" cy="2559048"/>
                  <a:chOff x="16107962" y="19953391"/>
                  <a:chExt cx="5459373" cy="2559048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40C72F93-0716-6C1F-FEAE-A404411120FD}"/>
                      </a:ext>
                    </a:extLst>
                  </p:cNvPr>
                  <p:cNvSpPr/>
                  <p:nvPr/>
                </p:nvSpPr>
                <p:spPr>
                  <a:xfrm>
                    <a:off x="16272448" y="19953391"/>
                    <a:ext cx="5294887" cy="2559048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95000">
                        <a:srgbClr val="123B4A"/>
                      </a:gs>
                      <a:gs pos="58000">
                        <a:srgbClr val="123B4A"/>
                      </a:gs>
                    </a:gsLst>
                    <a:lin ang="2700000" scaled="1"/>
                    <a:tileRect/>
                  </a:gradFill>
                  <a:ln w="1270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59" name="TextBox 258">
                    <a:extLst>
                      <a:ext uri="{FF2B5EF4-FFF2-40B4-BE49-F238E27FC236}">
                        <a16:creationId xmlns:a16="http://schemas.microsoft.com/office/drawing/2014/main" id="{39517C3D-1666-12E2-2F96-17ECAAF56AF6}"/>
                      </a:ext>
                    </a:extLst>
                  </p:cNvPr>
                  <p:cNvSpPr txBox="1"/>
                  <p:nvPr/>
                </p:nvSpPr>
                <p:spPr>
                  <a:xfrm>
                    <a:off x="16107962" y="20075561"/>
                    <a:ext cx="5400939" cy="2308324"/>
                  </a:xfrm>
                  <a:prstGeom prst="rect">
                    <a:avLst/>
                  </a:prstGeom>
                  <a:noFill/>
                  <a:effectLst>
                    <a:glow rad="1905000">
                      <a:schemeClr val="accent1">
                        <a:alpha val="50000"/>
                      </a:schemeClr>
                    </a:glow>
                    <a:outerShdw blurRad="1270000" dist="50800" dir="5400000" sx="200000" sy="200000" algn="ctr" rotWithShape="0">
                      <a:srgbClr val="000000">
                        <a:alpha val="50000"/>
                      </a:srgbClr>
                    </a:outerShdw>
                    <a:softEdge rad="1270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t-EE" sz="3600" dirty="0">
                        <a:solidFill>
                          <a:srgbClr val="CA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  <a:t>Countries here are predicted to do badly, </a:t>
                    </a:r>
                    <a:br>
                      <a:rPr lang="et-EE" sz="3600" dirty="0">
                        <a:solidFill>
                          <a:srgbClr val="CA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</a:br>
                    <a:r>
                      <a:rPr lang="et-EE" sz="3600" dirty="0">
                        <a:solidFill>
                          <a:srgbClr val="CA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  <a:t>but often perform </a:t>
                    </a:r>
                    <a:br>
                      <a:rPr lang="et-EE" sz="3600" dirty="0">
                        <a:solidFill>
                          <a:srgbClr val="CA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</a:br>
                    <a:r>
                      <a:rPr lang="et-EE" sz="3600" dirty="0">
                        <a:solidFill>
                          <a:srgbClr val="CA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  <a:t>better than expected</a:t>
                    </a:r>
                  </a:p>
                </p:txBody>
              </p:sp>
            </p:grp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17772702-C9B4-E8D2-FB72-108AD3335CEA}"/>
                    </a:ext>
                  </a:extLst>
                </p:cNvPr>
                <p:cNvGrpSpPr/>
                <p:nvPr/>
              </p:nvGrpSpPr>
              <p:grpSpPr>
                <a:xfrm>
                  <a:off x="15753511" y="38519207"/>
                  <a:ext cx="5371117" cy="2615554"/>
                  <a:chOff x="22085896" y="35045570"/>
                  <a:chExt cx="5371117" cy="2615554"/>
                </a:xfrm>
              </p:grpSpPr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0907D19D-F4D1-8422-F1CD-93F1FCD3D4DC}"/>
                      </a:ext>
                    </a:extLst>
                  </p:cNvPr>
                  <p:cNvSpPr/>
                  <p:nvPr/>
                </p:nvSpPr>
                <p:spPr>
                  <a:xfrm>
                    <a:off x="22143063" y="35045570"/>
                    <a:ext cx="5313950" cy="2615554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95000">
                        <a:srgbClr val="123B4A"/>
                      </a:gs>
                      <a:gs pos="58000">
                        <a:srgbClr val="123B4A"/>
                      </a:gs>
                    </a:gsLst>
                    <a:lin ang="2700000" scaled="1"/>
                    <a:tileRect/>
                  </a:gradFill>
                  <a:ln w="1270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530B7332-3DB6-25E3-99AF-DB16497CE2A8}"/>
                      </a:ext>
                    </a:extLst>
                  </p:cNvPr>
                  <p:cNvSpPr txBox="1"/>
                  <p:nvPr/>
                </p:nvSpPr>
                <p:spPr>
                  <a:xfrm>
                    <a:off x="22085896" y="35221849"/>
                    <a:ext cx="5185199" cy="2308324"/>
                  </a:xfrm>
                  <a:prstGeom prst="rect">
                    <a:avLst/>
                  </a:prstGeom>
                  <a:noFill/>
                  <a:effectLst>
                    <a:glow rad="1905000">
                      <a:schemeClr val="accent1">
                        <a:alpha val="50000"/>
                      </a:schemeClr>
                    </a:glow>
                    <a:outerShdw blurRad="1270000" dist="50800" dir="5400000" sx="200000" sy="200000" algn="ctr" rotWithShape="0">
                      <a:srgbClr val="000000">
                        <a:alpha val="50000"/>
                      </a:srgbClr>
                    </a:outerShdw>
                    <a:softEdge rad="1270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t-EE" sz="3600" dirty="0">
                        <a:solidFill>
                          <a:srgbClr val="CA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  <a:t>Countries here are predicted to do well,</a:t>
                    </a:r>
                  </a:p>
                  <a:p>
                    <a:pPr algn="ctr"/>
                    <a:r>
                      <a:rPr lang="et-EE" sz="3600" dirty="0">
                        <a:solidFill>
                          <a:srgbClr val="CA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  <a:t>but often perform </a:t>
                    </a:r>
                    <a:br>
                      <a:rPr lang="et-EE" sz="3600" dirty="0">
                        <a:solidFill>
                          <a:srgbClr val="CA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</a:br>
                    <a:r>
                      <a:rPr lang="et-EE" sz="3600" dirty="0">
                        <a:solidFill>
                          <a:srgbClr val="CA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usten Bold" panose="00000800000000000000" pitchFamily="50" charset="0"/>
                      </a:rPr>
                      <a:t>worse than expected</a:t>
                    </a:r>
                  </a:p>
                </p:txBody>
              </p:sp>
            </p:grpSp>
          </p:grp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B5FFE7-12DA-3916-C0DD-4D3E35A19039}"/>
              </a:ext>
            </a:extLst>
          </p:cNvPr>
          <p:cNvSpPr txBox="1"/>
          <p:nvPr/>
        </p:nvSpPr>
        <p:spPr>
          <a:xfrm>
            <a:off x="17400090" y="30524381"/>
            <a:ext cx="3304261" cy="92333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5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TOP</a:t>
            </a:r>
            <a:endParaRPr lang="et-EE" sz="88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139D8295-D297-822E-0C0D-46D14069320A}"/>
              </a:ext>
            </a:extLst>
          </p:cNvPr>
          <p:cNvSpPr txBox="1"/>
          <p:nvPr/>
        </p:nvSpPr>
        <p:spPr>
          <a:xfrm>
            <a:off x="18385612" y="30948742"/>
            <a:ext cx="1283722" cy="2215991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138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5</a:t>
            </a:r>
            <a:endParaRPr lang="et-EE" sz="34400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71A9E15-2BF6-654A-955E-25182FFC6CDE}"/>
              </a:ext>
            </a:extLst>
          </p:cNvPr>
          <p:cNvSpPr txBox="1"/>
          <p:nvPr/>
        </p:nvSpPr>
        <p:spPr>
          <a:xfrm>
            <a:off x="17413677" y="33360045"/>
            <a:ext cx="3304261" cy="92333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5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TOP</a:t>
            </a:r>
            <a:endParaRPr lang="et-EE" sz="88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DCDC8CC9-6C63-B002-F031-C1C4FDFEC2BA}"/>
              </a:ext>
            </a:extLst>
          </p:cNvPr>
          <p:cNvSpPr txBox="1"/>
          <p:nvPr/>
        </p:nvSpPr>
        <p:spPr>
          <a:xfrm>
            <a:off x="18052501" y="33899483"/>
            <a:ext cx="2212688" cy="2215991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13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10</a:t>
            </a:r>
            <a:endParaRPr lang="et-EE" sz="344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FC532D68-3B81-BC1F-341B-5C4B51A1AEEF}"/>
              </a:ext>
            </a:extLst>
          </p:cNvPr>
          <p:cNvSpPr txBox="1"/>
          <p:nvPr/>
        </p:nvSpPr>
        <p:spPr>
          <a:xfrm>
            <a:off x="16992777" y="36457531"/>
            <a:ext cx="4148469" cy="144655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88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10–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4FA0A17-DC54-C0F2-2AD6-D1ACEFB82FB8}"/>
              </a:ext>
            </a:extLst>
          </p:cNvPr>
          <p:cNvSpPr txBox="1"/>
          <p:nvPr/>
        </p:nvSpPr>
        <p:spPr>
          <a:xfrm>
            <a:off x="18158593" y="39946038"/>
            <a:ext cx="1959773" cy="2215991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13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10</a:t>
            </a:r>
            <a:endParaRPr lang="et-EE" sz="3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01F12F2D-6EEF-D0E7-BCA2-E0B7BA3CE3C7}"/>
              </a:ext>
            </a:extLst>
          </p:cNvPr>
          <p:cNvSpPr txBox="1"/>
          <p:nvPr/>
        </p:nvSpPr>
        <p:spPr>
          <a:xfrm>
            <a:off x="18160699" y="39379582"/>
            <a:ext cx="1824318" cy="92333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LAST</a:t>
            </a:r>
            <a:endParaRPr lang="et-EE" sz="8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A674C75-4DD0-7EDF-D882-AA576C5F52FB}"/>
              </a:ext>
            </a:extLst>
          </p:cNvPr>
          <p:cNvSpPr txBox="1"/>
          <p:nvPr/>
        </p:nvSpPr>
        <p:spPr>
          <a:xfrm>
            <a:off x="17426389" y="26603816"/>
            <a:ext cx="3304261" cy="646331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winner</a:t>
            </a:r>
            <a:endParaRPr lang="et-EE" sz="6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3C025EE4-058E-8942-50FC-5CBFE19D37A0}"/>
              </a:ext>
            </a:extLst>
          </p:cNvPr>
          <p:cNvSpPr txBox="1"/>
          <p:nvPr/>
        </p:nvSpPr>
        <p:spPr>
          <a:xfrm>
            <a:off x="17202991" y="29346244"/>
            <a:ext cx="2399378" cy="646331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36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TOP 3</a:t>
            </a:r>
            <a:endParaRPr lang="et-EE" sz="6000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18DFA89-53CE-7EE5-A597-EB6E36B8219E}"/>
              </a:ext>
            </a:extLst>
          </p:cNvPr>
          <p:cNvSpPr txBox="1"/>
          <p:nvPr/>
        </p:nvSpPr>
        <p:spPr>
          <a:xfrm>
            <a:off x="17277435" y="37534988"/>
            <a:ext cx="4148469" cy="144655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88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20</a:t>
            </a:r>
          </a:p>
        </p:txBody>
      </p:sp>
      <p:pic>
        <p:nvPicPr>
          <p:cNvPr id="300" name="Picture 299">
            <a:extLst>
              <a:ext uri="{FF2B5EF4-FFF2-40B4-BE49-F238E27FC236}">
                <a16:creationId xmlns:a16="http://schemas.microsoft.com/office/drawing/2014/main" id="{1115591A-7A40-ADA7-304B-247A812A06E6}"/>
              </a:ext>
            </a:extLst>
          </p:cNvPr>
          <p:cNvPicPr>
            <a:picLocks noChangeAspect="1"/>
          </p:cNvPicPr>
          <p:nvPr/>
        </p:nvPicPr>
        <p:blipFill rotWithShape="1"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7" t="41719" r="43933" b="41507"/>
          <a:stretch/>
        </p:blipFill>
        <p:spPr>
          <a:xfrm>
            <a:off x="18001423" y="24441322"/>
            <a:ext cx="2055859" cy="2448225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031947EC-C367-26C6-C097-076632704623}"/>
              </a:ext>
            </a:extLst>
          </p:cNvPr>
          <p:cNvPicPr>
            <a:picLocks noChangeAspect="1"/>
          </p:cNvPicPr>
          <p:nvPr/>
        </p:nvPicPr>
        <p:blipFill rotWithShape="1"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3" t="41016" r="43099" b="42324"/>
          <a:stretch/>
        </p:blipFill>
        <p:spPr>
          <a:xfrm>
            <a:off x="17879088" y="27418357"/>
            <a:ext cx="2055859" cy="2296356"/>
          </a:xfrm>
          <a:prstGeom prst="rect">
            <a:avLst/>
          </a:prstGeom>
        </p:spPr>
      </p:pic>
      <p:sp>
        <p:nvSpPr>
          <p:cNvPr id="306" name="TextBox 305">
            <a:extLst>
              <a:ext uri="{FF2B5EF4-FFF2-40B4-BE49-F238E27FC236}">
                <a16:creationId xmlns:a16="http://schemas.microsoft.com/office/drawing/2014/main" id="{FE881A07-B7F1-75C5-424E-B2FFCA0AA60A}"/>
              </a:ext>
            </a:extLst>
          </p:cNvPr>
          <p:cNvSpPr txBox="1"/>
          <p:nvPr/>
        </p:nvSpPr>
        <p:spPr>
          <a:xfrm>
            <a:off x="1677643" y="39770322"/>
            <a:ext cx="7326944" cy="58477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sz="32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in_english </a:t>
            </a:r>
            <a:r>
              <a:rPr lang="et-EE" sz="24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</a:rPr>
              <a:t>(if the song was in english or not)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C11D4BF7-A309-904D-EEB1-DD655D4AE8E2}"/>
              </a:ext>
            </a:extLst>
          </p:cNvPr>
          <p:cNvSpPr txBox="1"/>
          <p:nvPr/>
        </p:nvSpPr>
        <p:spPr>
          <a:xfrm>
            <a:off x="1661416" y="40275698"/>
            <a:ext cx="7959280" cy="58477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sz="32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running_order </a:t>
            </a:r>
            <a:r>
              <a:rPr lang="et-EE" sz="24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</a:rPr>
              <a:t>(order the songs were performed in)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93C069CE-0A2F-1095-46CD-51B907FA05CB}"/>
              </a:ext>
            </a:extLst>
          </p:cNvPr>
          <p:cNvSpPr txBox="1"/>
          <p:nvPr/>
        </p:nvSpPr>
        <p:spPr>
          <a:xfrm>
            <a:off x="1661416" y="40810352"/>
            <a:ext cx="7644927" cy="58477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sz="32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year</a:t>
            </a:r>
            <a:r>
              <a:rPr lang="et-EE" sz="24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 </a:t>
            </a:r>
            <a:r>
              <a:rPr lang="et-EE" sz="24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</a:rPr>
              <a:t>(in what year did the contest take place)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FDEBCD7-E993-DE5F-A736-F937372475A6}"/>
              </a:ext>
            </a:extLst>
          </p:cNvPr>
          <p:cNvSpPr txBox="1"/>
          <p:nvPr/>
        </p:nvSpPr>
        <p:spPr>
          <a:xfrm>
            <a:off x="1401572" y="38572597"/>
            <a:ext cx="7879725" cy="1015663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3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Features that affected the result</a:t>
            </a:r>
          </a:p>
          <a:p>
            <a:pPr algn="ctr"/>
            <a:r>
              <a:rPr lang="et-EE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(accuracy often improved using Random Forest Classifier)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45FE756-26C7-59C8-0705-1E9808CCFD95}"/>
              </a:ext>
            </a:extLst>
          </p:cNvPr>
          <p:cNvSpPr txBox="1"/>
          <p:nvPr/>
        </p:nvSpPr>
        <p:spPr>
          <a:xfrm>
            <a:off x="9647582" y="39809683"/>
            <a:ext cx="7959280" cy="58477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sz="3200" dirty="0">
                <a:solidFill>
                  <a:srgbClr val="FF79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singer </a:t>
            </a:r>
            <a:r>
              <a:rPr lang="et-EE" sz="2400" dirty="0">
                <a:solidFill>
                  <a:srgbClr val="FF79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</a:rPr>
              <a:t>(artists returning to the contest didn’t matter)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97C38E3-773B-55C7-C2CE-961BD31D0737}"/>
              </a:ext>
            </a:extLst>
          </p:cNvPr>
          <p:cNvSpPr txBox="1"/>
          <p:nvPr/>
        </p:nvSpPr>
        <p:spPr>
          <a:xfrm>
            <a:off x="9647582" y="40342810"/>
            <a:ext cx="7959280" cy="58477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sz="3200" dirty="0">
                <a:solidFill>
                  <a:srgbClr val="FF79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population </a:t>
            </a:r>
            <a:r>
              <a:rPr lang="et-EE" sz="2400" dirty="0">
                <a:solidFill>
                  <a:srgbClr val="FF79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</a:rPr>
              <a:t>(artists’ nation population didn’t matter)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32AB1DD-B921-0AC1-DE1C-C45F3A4CCD2F}"/>
              </a:ext>
            </a:extLst>
          </p:cNvPr>
          <p:cNvSpPr txBox="1"/>
          <p:nvPr/>
        </p:nvSpPr>
        <p:spPr>
          <a:xfrm>
            <a:off x="9663622" y="40901909"/>
            <a:ext cx="7959280" cy="58477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sz="3200" dirty="0">
                <a:solidFill>
                  <a:srgbClr val="FF79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title </a:t>
            </a:r>
            <a:r>
              <a:rPr lang="et-EE" sz="2400" dirty="0">
                <a:solidFill>
                  <a:srgbClr val="FF79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</a:rPr>
              <a:t>(amount of words in title didn’t matter)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3D82B35E-D516-D775-1AC1-7A361EA0D9BA}"/>
              </a:ext>
            </a:extLst>
          </p:cNvPr>
          <p:cNvSpPr txBox="1"/>
          <p:nvPr/>
        </p:nvSpPr>
        <p:spPr>
          <a:xfrm>
            <a:off x="9855664" y="38579066"/>
            <a:ext cx="7419347" cy="1015663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Features that had little affect</a:t>
            </a:r>
          </a:p>
          <a:p>
            <a:pPr algn="ctr"/>
            <a:r>
              <a:rPr lang="et-EE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(accuracy often barely improved)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AFBA29D-9E5F-BB2A-3704-A26AB694A81B}"/>
              </a:ext>
            </a:extLst>
          </p:cNvPr>
          <p:cNvSpPr/>
          <p:nvPr/>
        </p:nvSpPr>
        <p:spPr>
          <a:xfrm>
            <a:off x="20968039" y="24654317"/>
            <a:ext cx="1655176" cy="16551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E94E876B-4EA5-3F85-6A1A-2CBE6EA5573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1156474" y="24837987"/>
            <a:ext cx="1294844" cy="1294844"/>
          </a:xfrm>
          <a:prstGeom prst="ellipse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7CFCDC1-A120-A0C7-BE7E-A65C161A68D4}"/>
              </a:ext>
            </a:extLst>
          </p:cNvPr>
          <p:cNvSpPr txBox="1"/>
          <p:nvPr/>
        </p:nvSpPr>
        <p:spPr>
          <a:xfrm>
            <a:off x="20316382" y="26326957"/>
            <a:ext cx="3013478" cy="707886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40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Bulgaria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3967A95-0EB8-123E-3B71-86364B9D744D}"/>
              </a:ext>
            </a:extLst>
          </p:cNvPr>
          <p:cNvSpPr txBox="1"/>
          <p:nvPr/>
        </p:nvSpPr>
        <p:spPr>
          <a:xfrm>
            <a:off x="20056628" y="28815366"/>
            <a:ext cx="2137699" cy="1138773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Bulgaria</a:t>
            </a:r>
            <a:br>
              <a:rPr lang="et-EE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</a:br>
            <a:r>
              <a:rPr lang="et-EE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was in top 3</a:t>
            </a:r>
          </a:p>
          <a:p>
            <a:pPr algn="ctr"/>
            <a:r>
              <a:rPr lang="et-EE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actual place 2nd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F3CE1A2-4ED3-1B2A-848B-60F3DE2C3EC1}"/>
              </a:ext>
            </a:extLst>
          </p:cNvPr>
          <p:cNvSpPr/>
          <p:nvPr/>
        </p:nvSpPr>
        <p:spPr>
          <a:xfrm>
            <a:off x="22213088" y="27573860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95C94D83-653E-965D-19F5-D494C5D3E5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327443" y="27669212"/>
            <a:ext cx="964134" cy="964134"/>
          </a:xfrm>
          <a:prstGeom prst="ellipse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8742958E-B5F3-F353-C102-9C1003BD329B}"/>
              </a:ext>
            </a:extLst>
          </p:cNvPr>
          <p:cNvSpPr/>
          <p:nvPr/>
        </p:nvSpPr>
        <p:spPr>
          <a:xfrm>
            <a:off x="20504891" y="27569878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EB3313DC-B4FA-57F1-8E5A-7C921B7CAAD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0612489" y="27680532"/>
            <a:ext cx="960054" cy="960054"/>
          </a:xfrm>
          <a:prstGeom prst="ellipse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A4323F0-A522-CE3A-5B6E-692E8015E5F2}"/>
              </a:ext>
            </a:extLst>
          </p:cNvPr>
          <p:cNvSpPr txBox="1"/>
          <p:nvPr/>
        </p:nvSpPr>
        <p:spPr>
          <a:xfrm>
            <a:off x="21963999" y="28832167"/>
            <a:ext cx="1910912" cy="1138773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Ukraine</a:t>
            </a:r>
          </a:p>
          <a:p>
            <a:pPr algn="ctr"/>
            <a:r>
              <a:rPr lang="et-E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was in last 10</a:t>
            </a:r>
          </a:p>
          <a:p>
            <a:pPr algn="ctr"/>
            <a:r>
              <a:rPr lang="et-E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actual place 24th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29AC36E-1E81-5362-C188-F1A4CD69630B}"/>
              </a:ext>
            </a:extLst>
          </p:cNvPr>
          <p:cNvSpPr/>
          <p:nvPr/>
        </p:nvSpPr>
        <p:spPr>
          <a:xfrm>
            <a:off x="24058948" y="27540169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59D19920-D8E6-707A-799B-6098EF20273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158331" y="27641380"/>
            <a:ext cx="995816" cy="995816"/>
          </a:xfrm>
          <a:prstGeom prst="ellipse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E10C6DDD-AF73-F5AF-A1B9-DCB1DB9FDD9D}"/>
              </a:ext>
            </a:extLst>
          </p:cNvPr>
          <p:cNvSpPr txBox="1"/>
          <p:nvPr/>
        </p:nvSpPr>
        <p:spPr>
          <a:xfrm>
            <a:off x="23678224" y="28840897"/>
            <a:ext cx="2137699" cy="1138773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Sweden</a:t>
            </a:r>
            <a:b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</a:br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was in top 5</a:t>
            </a:r>
          </a:p>
          <a:p>
            <a:pPr algn="ctr"/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actual place 5th</a:t>
            </a:r>
            <a:endParaRPr lang="et-EE" sz="2800" dirty="0">
              <a:solidFill>
                <a:srgbClr val="CA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54131EA-00C5-8C8A-C466-F43747124B09}"/>
              </a:ext>
            </a:extLst>
          </p:cNvPr>
          <p:cNvSpPr/>
          <p:nvPr/>
        </p:nvSpPr>
        <p:spPr>
          <a:xfrm>
            <a:off x="19803214" y="30565867"/>
            <a:ext cx="1175250" cy="11752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1269070C-D127-D7B2-9684-069D0063725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9908490" y="30664672"/>
            <a:ext cx="960054" cy="960054"/>
          </a:xfrm>
          <a:prstGeom prst="ellipse">
            <a:avLst/>
          </a:prstGeom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2D811FB1-F306-5043-61E3-89060329E12E}"/>
              </a:ext>
            </a:extLst>
          </p:cNvPr>
          <p:cNvSpPr/>
          <p:nvPr/>
        </p:nvSpPr>
        <p:spPr>
          <a:xfrm>
            <a:off x="19808728" y="31853380"/>
            <a:ext cx="1175250" cy="11752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038A352A-F9EB-C38D-B4CF-32476EFCB82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921362" y="31949906"/>
            <a:ext cx="964134" cy="964134"/>
          </a:xfrm>
          <a:prstGeom prst="ellipse">
            <a:avLst/>
          </a:prstGeom>
        </p:spPr>
      </p:pic>
      <p:sp>
        <p:nvSpPr>
          <p:cNvPr id="136" name="Oval 135">
            <a:extLst>
              <a:ext uri="{FF2B5EF4-FFF2-40B4-BE49-F238E27FC236}">
                <a16:creationId xmlns:a16="http://schemas.microsoft.com/office/drawing/2014/main" id="{4C7D05C5-E169-BCD6-E54A-F430592EEF9F}"/>
              </a:ext>
            </a:extLst>
          </p:cNvPr>
          <p:cNvSpPr/>
          <p:nvPr/>
        </p:nvSpPr>
        <p:spPr>
          <a:xfrm>
            <a:off x="21678644" y="30552535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55851559-38AE-5329-E7F6-51941C6EFDC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1787334" y="30639967"/>
            <a:ext cx="984175" cy="984175"/>
          </a:xfrm>
          <a:prstGeom prst="ellipse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A06CBA1F-0604-86C2-BC26-94D7A84FABB9}"/>
              </a:ext>
            </a:extLst>
          </p:cNvPr>
          <p:cNvSpPr txBox="1"/>
          <p:nvPr/>
        </p:nvSpPr>
        <p:spPr>
          <a:xfrm>
            <a:off x="21197419" y="31808102"/>
            <a:ext cx="2137699" cy="1200329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3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Sweden </a:t>
            </a:r>
            <a:r>
              <a:rPr lang="et-EE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was in top 5</a:t>
            </a:r>
          </a:p>
          <a:p>
            <a:pPr algn="ctr"/>
            <a:r>
              <a:rPr lang="et-EE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actual place 5th</a:t>
            </a:r>
            <a:endParaRPr lang="et-EE" sz="32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0CD73B1-31CA-C041-DC2F-7E52E43851BF}"/>
              </a:ext>
            </a:extLst>
          </p:cNvPr>
          <p:cNvSpPr/>
          <p:nvPr/>
        </p:nvSpPr>
        <p:spPr>
          <a:xfrm>
            <a:off x="23449720" y="30594499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11E38481-EB47-75E2-9195-8041C78FE45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542967" y="30695031"/>
            <a:ext cx="995917" cy="995917"/>
          </a:xfrm>
          <a:prstGeom prst="ellipse">
            <a:avLst/>
          </a:prstGeom>
        </p:spPr>
      </p:pic>
      <p:sp>
        <p:nvSpPr>
          <p:cNvPr id="149" name="Oval 148">
            <a:extLst>
              <a:ext uri="{FF2B5EF4-FFF2-40B4-BE49-F238E27FC236}">
                <a16:creationId xmlns:a16="http://schemas.microsoft.com/office/drawing/2014/main" id="{C39F4CE2-723E-AB21-7896-AFB89E40A6CB}"/>
              </a:ext>
            </a:extLst>
          </p:cNvPr>
          <p:cNvSpPr/>
          <p:nvPr/>
        </p:nvSpPr>
        <p:spPr>
          <a:xfrm>
            <a:off x="25153692" y="30604554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34C16ACA-88AB-214B-0080-B0620EAAC9E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223855" y="30690767"/>
            <a:ext cx="1019566" cy="1019566"/>
          </a:xfrm>
          <a:prstGeom prst="ellipse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F30861BE-E57D-5DB0-2E08-37F88B5935B5}"/>
              </a:ext>
            </a:extLst>
          </p:cNvPr>
          <p:cNvSpPr txBox="1"/>
          <p:nvPr/>
        </p:nvSpPr>
        <p:spPr>
          <a:xfrm>
            <a:off x="23016481" y="31854193"/>
            <a:ext cx="2137699" cy="1138773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Australia</a:t>
            </a:r>
            <a:b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</a:br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was in top 10</a:t>
            </a:r>
          </a:p>
          <a:p>
            <a:pPr algn="ctr"/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actual place 9th</a:t>
            </a:r>
            <a:endParaRPr lang="et-EE" sz="2800" dirty="0">
              <a:solidFill>
                <a:srgbClr val="CA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335F59A-8BD6-DF1C-5547-FF7D95BC284E}"/>
              </a:ext>
            </a:extLst>
          </p:cNvPr>
          <p:cNvSpPr txBox="1"/>
          <p:nvPr/>
        </p:nvSpPr>
        <p:spPr>
          <a:xfrm>
            <a:off x="24768250" y="31854193"/>
            <a:ext cx="2137699" cy="1138773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Norway</a:t>
            </a:r>
            <a:b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</a:br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was in top 10</a:t>
            </a:r>
          </a:p>
          <a:p>
            <a:pPr algn="ctr"/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actual place 10th</a:t>
            </a:r>
            <a:endParaRPr lang="et-EE" sz="2800" dirty="0">
              <a:solidFill>
                <a:srgbClr val="CA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usten Bold" panose="00000800000000000000" pitchFamily="50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ACAA0C0-6644-A425-753A-6AE910A11873}"/>
              </a:ext>
            </a:extLst>
          </p:cNvPr>
          <p:cNvSpPr/>
          <p:nvPr/>
        </p:nvSpPr>
        <p:spPr>
          <a:xfrm>
            <a:off x="20280551" y="33751769"/>
            <a:ext cx="1175250" cy="11752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33F7A0D-2A90-E00C-CCC1-3E2C78669AE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0385827" y="33850574"/>
            <a:ext cx="960054" cy="960054"/>
          </a:xfrm>
          <a:prstGeom prst="ellipse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F4A9305A-84CD-4B49-EA2B-8C22195DC3EF}"/>
              </a:ext>
            </a:extLst>
          </p:cNvPr>
          <p:cNvSpPr/>
          <p:nvPr/>
        </p:nvSpPr>
        <p:spPr>
          <a:xfrm>
            <a:off x="20383763" y="34568680"/>
            <a:ext cx="1175250" cy="11752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ECE2E741-C3EB-492D-3BAA-B86D5A22AF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96397" y="34665206"/>
            <a:ext cx="964134" cy="964134"/>
          </a:xfrm>
          <a:prstGeom prst="ellipse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52C2B232-BD38-E3F8-DDD4-337077DCDB45}"/>
              </a:ext>
            </a:extLst>
          </p:cNvPr>
          <p:cNvSpPr/>
          <p:nvPr/>
        </p:nvSpPr>
        <p:spPr>
          <a:xfrm>
            <a:off x="20957546" y="33314348"/>
            <a:ext cx="1175250" cy="11752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5" name="Graphic 164">
            <a:extLst>
              <a:ext uri="{FF2B5EF4-FFF2-40B4-BE49-F238E27FC236}">
                <a16:creationId xmlns:a16="http://schemas.microsoft.com/office/drawing/2014/main" id="{EDA44D4E-58CB-2EEB-BD6A-E1E93744819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1066236" y="33401780"/>
            <a:ext cx="984175" cy="984175"/>
          </a:xfrm>
          <a:prstGeom prst="ellipse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0F47A9CD-8BE3-B0C8-7D96-E6FE9E79ACAD}"/>
              </a:ext>
            </a:extLst>
          </p:cNvPr>
          <p:cNvSpPr/>
          <p:nvPr/>
        </p:nvSpPr>
        <p:spPr>
          <a:xfrm>
            <a:off x="22770785" y="33414785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1" name="Graphic 170">
            <a:extLst>
              <a:ext uri="{FF2B5EF4-FFF2-40B4-BE49-F238E27FC236}">
                <a16:creationId xmlns:a16="http://schemas.microsoft.com/office/drawing/2014/main" id="{510224D4-8803-6433-7BB1-C757FC35F05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840727" y="33474403"/>
            <a:ext cx="1035366" cy="1035366"/>
          </a:xfrm>
          <a:prstGeom prst="ellipse">
            <a:avLst/>
          </a:prstGeom>
        </p:spPr>
      </p:pic>
      <p:sp>
        <p:nvSpPr>
          <p:cNvPr id="188" name="Oval 187">
            <a:extLst>
              <a:ext uri="{FF2B5EF4-FFF2-40B4-BE49-F238E27FC236}">
                <a16:creationId xmlns:a16="http://schemas.microsoft.com/office/drawing/2014/main" id="{B4A6538E-EBAA-ECA1-111F-7D9ACE62DFBA}"/>
              </a:ext>
            </a:extLst>
          </p:cNvPr>
          <p:cNvSpPr/>
          <p:nvPr/>
        </p:nvSpPr>
        <p:spPr>
          <a:xfrm>
            <a:off x="21510125" y="33860523"/>
            <a:ext cx="1175250" cy="11752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1" name="Graphic 190">
            <a:extLst>
              <a:ext uri="{FF2B5EF4-FFF2-40B4-BE49-F238E27FC236}">
                <a16:creationId xmlns:a16="http://schemas.microsoft.com/office/drawing/2014/main" id="{CF113CB2-C743-58F6-01CA-897C330BEAC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603372" y="33961055"/>
            <a:ext cx="995917" cy="995917"/>
          </a:xfrm>
          <a:prstGeom prst="ellipse">
            <a:avLst/>
          </a:prstGeom>
        </p:spPr>
      </p:pic>
      <p:sp>
        <p:nvSpPr>
          <p:cNvPr id="322" name="Oval 321">
            <a:extLst>
              <a:ext uri="{FF2B5EF4-FFF2-40B4-BE49-F238E27FC236}">
                <a16:creationId xmlns:a16="http://schemas.microsoft.com/office/drawing/2014/main" id="{B24754FC-7ED6-1905-5932-6D2F71D870AF}"/>
              </a:ext>
            </a:extLst>
          </p:cNvPr>
          <p:cNvSpPr/>
          <p:nvPr/>
        </p:nvSpPr>
        <p:spPr>
          <a:xfrm>
            <a:off x="21268568" y="34577202"/>
            <a:ext cx="1175250" cy="11752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3" name="Graphic 322">
            <a:extLst>
              <a:ext uri="{FF2B5EF4-FFF2-40B4-BE49-F238E27FC236}">
                <a16:creationId xmlns:a16="http://schemas.microsoft.com/office/drawing/2014/main" id="{07A02596-7673-3FA9-F82A-3361B8F04E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1355128" y="34664214"/>
            <a:ext cx="1019566" cy="1019566"/>
          </a:xfrm>
          <a:prstGeom prst="ellipse">
            <a:avLst/>
          </a:prstGeom>
        </p:spPr>
      </p:pic>
      <p:sp>
        <p:nvSpPr>
          <p:cNvPr id="325" name="Oval 324">
            <a:extLst>
              <a:ext uri="{FF2B5EF4-FFF2-40B4-BE49-F238E27FC236}">
                <a16:creationId xmlns:a16="http://schemas.microsoft.com/office/drawing/2014/main" id="{DAA9E7CF-1BB4-CD6C-7D97-CAFC3375162B}"/>
              </a:ext>
            </a:extLst>
          </p:cNvPr>
          <p:cNvSpPr/>
          <p:nvPr/>
        </p:nvSpPr>
        <p:spPr>
          <a:xfrm>
            <a:off x="24048115" y="33408999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4" name="Graphic 323">
            <a:extLst>
              <a:ext uri="{FF2B5EF4-FFF2-40B4-BE49-F238E27FC236}">
                <a16:creationId xmlns:a16="http://schemas.microsoft.com/office/drawing/2014/main" id="{9152F90C-0E28-62EB-88FD-0F85A8375E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121011" y="33472375"/>
            <a:ext cx="1034882" cy="1034882"/>
          </a:xfrm>
          <a:prstGeom prst="ellipse">
            <a:avLst/>
          </a:prstGeom>
        </p:spPr>
      </p:pic>
      <p:sp>
        <p:nvSpPr>
          <p:cNvPr id="329" name="Oval 328">
            <a:extLst>
              <a:ext uri="{FF2B5EF4-FFF2-40B4-BE49-F238E27FC236}">
                <a16:creationId xmlns:a16="http://schemas.microsoft.com/office/drawing/2014/main" id="{CF24326F-CED2-2D03-5D64-A430BD857632}"/>
              </a:ext>
            </a:extLst>
          </p:cNvPr>
          <p:cNvSpPr/>
          <p:nvPr/>
        </p:nvSpPr>
        <p:spPr>
          <a:xfrm>
            <a:off x="25306817" y="33413100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7" name="Graphic 326">
            <a:extLst>
              <a:ext uri="{FF2B5EF4-FFF2-40B4-BE49-F238E27FC236}">
                <a16:creationId xmlns:a16="http://schemas.microsoft.com/office/drawing/2014/main" id="{6C88169B-169D-F050-0865-166243BC7A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374592" y="33472924"/>
            <a:ext cx="1055984" cy="1055984"/>
          </a:xfrm>
          <a:prstGeom prst="ellipse">
            <a:avLst/>
          </a:prstGeom>
        </p:spPr>
      </p:pic>
      <p:sp>
        <p:nvSpPr>
          <p:cNvPr id="330" name="Oval 329">
            <a:extLst>
              <a:ext uri="{FF2B5EF4-FFF2-40B4-BE49-F238E27FC236}">
                <a16:creationId xmlns:a16="http://schemas.microsoft.com/office/drawing/2014/main" id="{6674EF99-D308-A3A9-2A0E-4ED8F136AD2C}"/>
              </a:ext>
            </a:extLst>
          </p:cNvPr>
          <p:cNvSpPr/>
          <p:nvPr/>
        </p:nvSpPr>
        <p:spPr>
          <a:xfrm>
            <a:off x="22050411" y="25738776"/>
            <a:ext cx="567153" cy="567153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>
                <a:solidFill>
                  <a:schemeClr val="bg1"/>
                </a:solidFill>
                <a:latin typeface="Causten Bold" panose="00000800000000000000" pitchFamily="50" charset="0"/>
              </a:rPr>
              <a:t>2</a:t>
            </a:r>
            <a:endParaRPr lang="en-GB" sz="28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50D22E3B-A465-7B17-EF9B-16E3DFEC5669}"/>
              </a:ext>
            </a:extLst>
          </p:cNvPr>
          <p:cNvSpPr/>
          <p:nvPr/>
        </p:nvSpPr>
        <p:spPr>
          <a:xfrm>
            <a:off x="21289112" y="28318166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2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F666FAC1-D9F0-6DDB-6ED8-FA2AD7E997C4}"/>
              </a:ext>
            </a:extLst>
          </p:cNvPr>
          <p:cNvSpPr/>
          <p:nvPr/>
        </p:nvSpPr>
        <p:spPr>
          <a:xfrm>
            <a:off x="23030029" y="28265479"/>
            <a:ext cx="457692" cy="457692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50BB97C3-CF06-5050-F31A-980DB3D949D4}"/>
              </a:ext>
            </a:extLst>
          </p:cNvPr>
          <p:cNvSpPr/>
          <p:nvPr/>
        </p:nvSpPr>
        <p:spPr>
          <a:xfrm>
            <a:off x="24831427" y="28282438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5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A64F9EB-4C86-5B46-1B91-D15D62B9537F}"/>
              </a:ext>
            </a:extLst>
          </p:cNvPr>
          <p:cNvSpPr txBox="1"/>
          <p:nvPr/>
        </p:nvSpPr>
        <p:spPr>
          <a:xfrm>
            <a:off x="22818063" y="28284889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24</a:t>
            </a:r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31A6C445-0118-F31F-E4DC-3B2A9FB25393}"/>
              </a:ext>
            </a:extLst>
          </p:cNvPr>
          <p:cNvSpPr/>
          <p:nvPr/>
        </p:nvSpPr>
        <p:spPr>
          <a:xfrm>
            <a:off x="22442804" y="31309494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5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85C0EA3D-B412-982B-3C6F-C122059CD2CB}"/>
              </a:ext>
            </a:extLst>
          </p:cNvPr>
          <p:cNvSpPr/>
          <p:nvPr/>
        </p:nvSpPr>
        <p:spPr>
          <a:xfrm>
            <a:off x="24336809" y="31330608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9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29BD78AD-2D07-84B1-0764-C93CBDE3B154}"/>
              </a:ext>
            </a:extLst>
          </p:cNvPr>
          <p:cNvSpPr/>
          <p:nvPr/>
        </p:nvSpPr>
        <p:spPr>
          <a:xfrm>
            <a:off x="25984780" y="31360294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42F34ADC-41E8-F300-2D42-55975B7B289C}"/>
              </a:ext>
            </a:extLst>
          </p:cNvPr>
          <p:cNvSpPr txBox="1"/>
          <p:nvPr/>
        </p:nvSpPr>
        <p:spPr>
          <a:xfrm>
            <a:off x="25760645" y="31371652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10</a:t>
            </a: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7414236-4084-CF6F-8985-1B1DAB273504}"/>
              </a:ext>
            </a:extLst>
          </p:cNvPr>
          <p:cNvSpPr/>
          <p:nvPr/>
        </p:nvSpPr>
        <p:spPr>
          <a:xfrm>
            <a:off x="23604171" y="34177810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3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189C395-89EF-0753-5A27-CA5ED3D8CCFD}"/>
              </a:ext>
            </a:extLst>
          </p:cNvPr>
          <p:cNvSpPr/>
          <p:nvPr/>
        </p:nvSpPr>
        <p:spPr>
          <a:xfrm>
            <a:off x="24856917" y="34154633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7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B614A887-C6CB-F791-B2B8-D631C90AF1B4}"/>
              </a:ext>
            </a:extLst>
          </p:cNvPr>
          <p:cNvSpPr/>
          <p:nvPr/>
        </p:nvSpPr>
        <p:spPr>
          <a:xfrm>
            <a:off x="26152651" y="34171786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4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DB83EE0-B655-8413-75ED-848CD9AC9C79}"/>
              </a:ext>
            </a:extLst>
          </p:cNvPr>
          <p:cNvSpPr/>
          <p:nvPr/>
        </p:nvSpPr>
        <p:spPr>
          <a:xfrm>
            <a:off x="26622972" y="33409431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3" name="Graphic 342">
            <a:extLst>
              <a:ext uri="{FF2B5EF4-FFF2-40B4-BE49-F238E27FC236}">
                <a16:creationId xmlns:a16="http://schemas.microsoft.com/office/drawing/2014/main" id="{38A52615-D96B-9E8E-F5E2-D3372594BED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6728750" y="33517171"/>
            <a:ext cx="959770" cy="959770"/>
          </a:xfrm>
          <a:prstGeom prst="ellipse">
            <a:avLst/>
          </a:prstGeom>
        </p:spPr>
      </p:pic>
      <p:sp>
        <p:nvSpPr>
          <p:cNvPr id="344" name="Oval 343">
            <a:extLst>
              <a:ext uri="{FF2B5EF4-FFF2-40B4-BE49-F238E27FC236}">
                <a16:creationId xmlns:a16="http://schemas.microsoft.com/office/drawing/2014/main" id="{9D1C8B44-9D03-8D4A-24A1-9BBD1806DEC4}"/>
              </a:ext>
            </a:extLst>
          </p:cNvPr>
          <p:cNvSpPr/>
          <p:nvPr/>
        </p:nvSpPr>
        <p:spPr>
          <a:xfrm>
            <a:off x="22731605" y="34705817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5" name="Graphic 344">
            <a:extLst>
              <a:ext uri="{FF2B5EF4-FFF2-40B4-BE49-F238E27FC236}">
                <a16:creationId xmlns:a16="http://schemas.microsoft.com/office/drawing/2014/main" id="{1C9068A7-360F-6D4A-FC3B-8015CE4E41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39261" y="34813473"/>
            <a:ext cx="959937" cy="959937"/>
          </a:xfrm>
          <a:prstGeom prst="ellipse">
            <a:avLst/>
          </a:prstGeom>
        </p:spPr>
      </p:pic>
      <p:sp>
        <p:nvSpPr>
          <p:cNvPr id="346" name="Oval 345">
            <a:extLst>
              <a:ext uri="{FF2B5EF4-FFF2-40B4-BE49-F238E27FC236}">
                <a16:creationId xmlns:a16="http://schemas.microsoft.com/office/drawing/2014/main" id="{E5C022D4-C496-C794-6C4A-F80138AC77D9}"/>
              </a:ext>
            </a:extLst>
          </p:cNvPr>
          <p:cNvSpPr/>
          <p:nvPr/>
        </p:nvSpPr>
        <p:spPr>
          <a:xfrm>
            <a:off x="23541954" y="35389917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CA0D7FFD-3901-0591-8A76-C080E073A230}"/>
              </a:ext>
            </a:extLst>
          </p:cNvPr>
          <p:cNvSpPr/>
          <p:nvPr/>
        </p:nvSpPr>
        <p:spPr>
          <a:xfrm>
            <a:off x="27422094" y="34085951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8E8822F7-1E4C-4923-ABD6-F43AEC7654CA}"/>
              </a:ext>
            </a:extLst>
          </p:cNvPr>
          <p:cNvSpPr txBox="1"/>
          <p:nvPr/>
        </p:nvSpPr>
        <p:spPr>
          <a:xfrm>
            <a:off x="27201760" y="34107231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13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F74A5DF0-C8C3-3497-2A23-A1CF3CF6AF24}"/>
              </a:ext>
            </a:extLst>
          </p:cNvPr>
          <p:cNvSpPr txBox="1"/>
          <p:nvPr/>
        </p:nvSpPr>
        <p:spPr>
          <a:xfrm>
            <a:off x="17817311" y="32741229"/>
            <a:ext cx="2399378" cy="46166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solidFill>
                  <a:srgbClr val="A48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(accuracy 0.4)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38863A52-7809-5DEC-62A2-D8F0665C2C97}"/>
              </a:ext>
            </a:extLst>
          </p:cNvPr>
          <p:cNvSpPr txBox="1"/>
          <p:nvPr/>
        </p:nvSpPr>
        <p:spPr>
          <a:xfrm>
            <a:off x="18045021" y="29798580"/>
            <a:ext cx="2399378" cy="46166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(accuracy 0.4)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17B5C93F-3F1E-6C51-2F20-C1CA6369007E}"/>
              </a:ext>
            </a:extLst>
          </p:cNvPr>
          <p:cNvSpPr txBox="1"/>
          <p:nvPr/>
        </p:nvSpPr>
        <p:spPr>
          <a:xfrm>
            <a:off x="17932779" y="35722319"/>
            <a:ext cx="2399378" cy="46166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(accuracy 0.8)</a:t>
            </a:r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D3C8F62D-A61C-5753-B99B-9C15D5FAEB7B}"/>
              </a:ext>
            </a:extLst>
          </p:cNvPr>
          <p:cNvSpPr/>
          <p:nvPr/>
        </p:nvSpPr>
        <p:spPr>
          <a:xfrm>
            <a:off x="25646348" y="39404691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1" name="Graphic 380">
            <a:extLst>
              <a:ext uri="{FF2B5EF4-FFF2-40B4-BE49-F238E27FC236}">
                <a16:creationId xmlns:a16="http://schemas.microsoft.com/office/drawing/2014/main" id="{8676B491-C441-397D-3B95-048257321FB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729095" y="39487438"/>
            <a:ext cx="1009755" cy="1009755"/>
          </a:xfrm>
          <a:prstGeom prst="ellipse">
            <a:avLst/>
          </a:prstGeom>
        </p:spPr>
      </p:pic>
      <p:sp>
        <p:nvSpPr>
          <p:cNvPr id="386" name="Oval 385">
            <a:extLst>
              <a:ext uri="{FF2B5EF4-FFF2-40B4-BE49-F238E27FC236}">
                <a16:creationId xmlns:a16="http://schemas.microsoft.com/office/drawing/2014/main" id="{B906E27E-1FC6-FA29-9803-6F28956D1D47}"/>
              </a:ext>
            </a:extLst>
          </p:cNvPr>
          <p:cNvSpPr/>
          <p:nvPr/>
        </p:nvSpPr>
        <p:spPr>
          <a:xfrm>
            <a:off x="23944099" y="39403311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7" name="Graphic 386">
            <a:extLst>
              <a:ext uri="{FF2B5EF4-FFF2-40B4-BE49-F238E27FC236}">
                <a16:creationId xmlns:a16="http://schemas.microsoft.com/office/drawing/2014/main" id="{ADC4D3E9-A477-C80C-A5C8-AE011872DF7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4051769" y="39510981"/>
            <a:ext cx="959910" cy="959910"/>
          </a:xfrm>
          <a:prstGeom prst="ellipse">
            <a:avLst/>
          </a:prstGeom>
        </p:spPr>
      </p:pic>
      <p:sp>
        <p:nvSpPr>
          <p:cNvPr id="388" name="Oval 387">
            <a:extLst>
              <a:ext uri="{FF2B5EF4-FFF2-40B4-BE49-F238E27FC236}">
                <a16:creationId xmlns:a16="http://schemas.microsoft.com/office/drawing/2014/main" id="{9C5BBB6F-3762-B4B6-C32A-02228A219F8D}"/>
              </a:ext>
            </a:extLst>
          </p:cNvPr>
          <p:cNvSpPr/>
          <p:nvPr/>
        </p:nvSpPr>
        <p:spPr>
          <a:xfrm>
            <a:off x="20501017" y="39407287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9" name="Graphic 388">
            <a:extLst>
              <a:ext uri="{FF2B5EF4-FFF2-40B4-BE49-F238E27FC236}">
                <a16:creationId xmlns:a16="http://schemas.microsoft.com/office/drawing/2014/main" id="{2DB52FD3-7318-4472-4AD6-E63A0CE2ECE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0599565" y="39505835"/>
            <a:ext cx="978154" cy="978154"/>
          </a:xfrm>
          <a:prstGeom prst="ellipse">
            <a:avLst/>
          </a:prstGeom>
        </p:spPr>
      </p:pic>
      <p:sp>
        <p:nvSpPr>
          <p:cNvPr id="390" name="Oval 389">
            <a:extLst>
              <a:ext uri="{FF2B5EF4-FFF2-40B4-BE49-F238E27FC236}">
                <a16:creationId xmlns:a16="http://schemas.microsoft.com/office/drawing/2014/main" id="{CB9A9EAC-A664-3166-A73A-FE280740D9AD}"/>
              </a:ext>
            </a:extLst>
          </p:cNvPr>
          <p:cNvSpPr/>
          <p:nvPr/>
        </p:nvSpPr>
        <p:spPr>
          <a:xfrm>
            <a:off x="23907020" y="37759180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1" name="Graphic 390">
            <a:extLst>
              <a:ext uri="{FF2B5EF4-FFF2-40B4-BE49-F238E27FC236}">
                <a16:creationId xmlns:a16="http://schemas.microsoft.com/office/drawing/2014/main" id="{9F1E3F97-D66D-AC23-EB8F-EE7819961AC4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3978680" y="37830840"/>
            <a:ext cx="1031929" cy="1031929"/>
          </a:xfrm>
          <a:prstGeom prst="ellipse">
            <a:avLst/>
          </a:prstGeom>
        </p:spPr>
      </p:pic>
      <p:sp>
        <p:nvSpPr>
          <p:cNvPr id="394" name="Oval 393">
            <a:extLst>
              <a:ext uri="{FF2B5EF4-FFF2-40B4-BE49-F238E27FC236}">
                <a16:creationId xmlns:a16="http://schemas.microsoft.com/office/drawing/2014/main" id="{3FB63507-3A2F-7778-097B-13D0625D7F66}"/>
              </a:ext>
            </a:extLst>
          </p:cNvPr>
          <p:cNvSpPr/>
          <p:nvPr/>
        </p:nvSpPr>
        <p:spPr>
          <a:xfrm>
            <a:off x="20538732" y="37765142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5" name="Graphic 394">
            <a:extLst>
              <a:ext uri="{FF2B5EF4-FFF2-40B4-BE49-F238E27FC236}">
                <a16:creationId xmlns:a16="http://schemas.microsoft.com/office/drawing/2014/main" id="{CB9C7563-9F75-C6AE-E229-D0177ACC6A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619340" y="37830840"/>
            <a:ext cx="1014034" cy="1014034"/>
          </a:xfrm>
          <a:prstGeom prst="ellipse">
            <a:avLst/>
          </a:prstGeom>
        </p:spPr>
      </p:pic>
      <p:sp>
        <p:nvSpPr>
          <p:cNvPr id="403" name="Oval 402">
            <a:extLst>
              <a:ext uri="{FF2B5EF4-FFF2-40B4-BE49-F238E27FC236}">
                <a16:creationId xmlns:a16="http://schemas.microsoft.com/office/drawing/2014/main" id="{52B38C17-C60D-11DD-DCA1-6EB10C18C8D8}"/>
              </a:ext>
            </a:extLst>
          </p:cNvPr>
          <p:cNvSpPr/>
          <p:nvPr/>
        </p:nvSpPr>
        <p:spPr>
          <a:xfrm>
            <a:off x="21317989" y="38480941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5CFAD521-6E8E-F0DD-1CAC-14651130B156}"/>
              </a:ext>
            </a:extLst>
          </p:cNvPr>
          <p:cNvSpPr/>
          <p:nvPr/>
        </p:nvSpPr>
        <p:spPr>
          <a:xfrm>
            <a:off x="24675479" y="38535260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E5062EF2-2DA8-FA86-9CB2-CF8A65BAAB3B}"/>
              </a:ext>
            </a:extLst>
          </p:cNvPr>
          <p:cNvSpPr/>
          <p:nvPr/>
        </p:nvSpPr>
        <p:spPr>
          <a:xfrm>
            <a:off x="27210597" y="36582174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1" name="Graphic 410">
            <a:extLst>
              <a:ext uri="{FF2B5EF4-FFF2-40B4-BE49-F238E27FC236}">
                <a16:creationId xmlns:a16="http://schemas.microsoft.com/office/drawing/2014/main" id="{ABBFC63C-56BA-D1AA-F1AE-07544CD58997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7280781" y="36652358"/>
            <a:ext cx="1034882" cy="1034882"/>
          </a:xfrm>
          <a:prstGeom prst="ellipse">
            <a:avLst/>
          </a:prstGeom>
        </p:spPr>
      </p:pic>
      <p:sp>
        <p:nvSpPr>
          <p:cNvPr id="412" name="Oval 411">
            <a:extLst>
              <a:ext uri="{FF2B5EF4-FFF2-40B4-BE49-F238E27FC236}">
                <a16:creationId xmlns:a16="http://schemas.microsoft.com/office/drawing/2014/main" id="{382D5A5E-BA60-60A1-E470-01168C552311}"/>
              </a:ext>
            </a:extLst>
          </p:cNvPr>
          <p:cNvSpPr/>
          <p:nvPr/>
        </p:nvSpPr>
        <p:spPr>
          <a:xfrm>
            <a:off x="27226263" y="37811802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3" name="Graphic 412">
            <a:extLst>
              <a:ext uri="{FF2B5EF4-FFF2-40B4-BE49-F238E27FC236}">
                <a16:creationId xmlns:a16="http://schemas.microsoft.com/office/drawing/2014/main" id="{E2C7773D-2BA0-774C-4C34-E52887078A6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7319620" y="37905159"/>
            <a:ext cx="988535" cy="988535"/>
          </a:xfrm>
          <a:prstGeom prst="ellipse">
            <a:avLst/>
          </a:prstGeom>
        </p:spPr>
      </p:pic>
      <p:sp>
        <p:nvSpPr>
          <p:cNvPr id="407" name="Oval 406">
            <a:extLst>
              <a:ext uri="{FF2B5EF4-FFF2-40B4-BE49-F238E27FC236}">
                <a16:creationId xmlns:a16="http://schemas.microsoft.com/office/drawing/2014/main" id="{831FA89F-0991-8365-0255-B781DDC6788F}"/>
              </a:ext>
            </a:extLst>
          </p:cNvPr>
          <p:cNvSpPr/>
          <p:nvPr/>
        </p:nvSpPr>
        <p:spPr>
          <a:xfrm>
            <a:off x="28013868" y="38536610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861BE52C-B476-3297-CD17-BC413612896B}"/>
              </a:ext>
            </a:extLst>
          </p:cNvPr>
          <p:cNvSpPr/>
          <p:nvPr/>
        </p:nvSpPr>
        <p:spPr>
          <a:xfrm>
            <a:off x="20534534" y="36525368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5" name="Graphic 414">
            <a:extLst>
              <a:ext uri="{FF2B5EF4-FFF2-40B4-BE49-F238E27FC236}">
                <a16:creationId xmlns:a16="http://schemas.microsoft.com/office/drawing/2014/main" id="{B1A979CA-17A8-C095-D725-F83584FA9298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0625178" y="36640889"/>
            <a:ext cx="944208" cy="944208"/>
          </a:xfrm>
          <a:prstGeom prst="ellipse">
            <a:avLst/>
          </a:prstGeom>
        </p:spPr>
      </p:pic>
      <p:sp>
        <p:nvSpPr>
          <p:cNvPr id="398" name="Oval 397">
            <a:extLst>
              <a:ext uri="{FF2B5EF4-FFF2-40B4-BE49-F238E27FC236}">
                <a16:creationId xmlns:a16="http://schemas.microsoft.com/office/drawing/2014/main" id="{DF440F2C-DC23-6D32-5468-E8513AEB02CD}"/>
              </a:ext>
            </a:extLst>
          </p:cNvPr>
          <p:cNvSpPr/>
          <p:nvPr/>
        </p:nvSpPr>
        <p:spPr>
          <a:xfrm>
            <a:off x="21317989" y="37289902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1E14B784-41E0-6EBC-96D5-2BFFC357146B}"/>
              </a:ext>
            </a:extLst>
          </p:cNvPr>
          <p:cNvSpPr/>
          <p:nvPr/>
        </p:nvSpPr>
        <p:spPr>
          <a:xfrm>
            <a:off x="22163374" y="36523843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9" name="Graphic 418">
            <a:extLst>
              <a:ext uri="{FF2B5EF4-FFF2-40B4-BE49-F238E27FC236}">
                <a16:creationId xmlns:a16="http://schemas.microsoft.com/office/drawing/2014/main" id="{0F58CB36-D43F-78F3-65B7-892665623ED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2231830" y="36580211"/>
            <a:ext cx="1038338" cy="1038338"/>
          </a:xfrm>
          <a:prstGeom prst="ellipse">
            <a:avLst/>
          </a:prstGeom>
        </p:spPr>
      </p:pic>
      <p:sp>
        <p:nvSpPr>
          <p:cNvPr id="399" name="Oval 398">
            <a:extLst>
              <a:ext uri="{FF2B5EF4-FFF2-40B4-BE49-F238E27FC236}">
                <a16:creationId xmlns:a16="http://schemas.microsoft.com/office/drawing/2014/main" id="{6B79199B-1D75-0BF3-2554-D599DB797FDC}"/>
              </a:ext>
            </a:extLst>
          </p:cNvPr>
          <p:cNvSpPr/>
          <p:nvPr/>
        </p:nvSpPr>
        <p:spPr>
          <a:xfrm>
            <a:off x="22956448" y="37300307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06D27400-719F-8E45-1BF2-E559B3134014}"/>
              </a:ext>
            </a:extLst>
          </p:cNvPr>
          <p:cNvSpPr/>
          <p:nvPr/>
        </p:nvSpPr>
        <p:spPr>
          <a:xfrm>
            <a:off x="23914459" y="36521583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3" name="Graphic 422">
            <a:extLst>
              <a:ext uri="{FF2B5EF4-FFF2-40B4-BE49-F238E27FC236}">
                <a16:creationId xmlns:a16="http://schemas.microsoft.com/office/drawing/2014/main" id="{B3C6302B-7C0F-FC13-7D18-041B876D25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989674" y="36590536"/>
            <a:ext cx="1024820" cy="1024820"/>
          </a:xfrm>
          <a:prstGeom prst="ellipse">
            <a:avLst/>
          </a:prstGeom>
        </p:spPr>
      </p:pic>
      <p:sp>
        <p:nvSpPr>
          <p:cNvPr id="400" name="Oval 399">
            <a:extLst>
              <a:ext uri="{FF2B5EF4-FFF2-40B4-BE49-F238E27FC236}">
                <a16:creationId xmlns:a16="http://schemas.microsoft.com/office/drawing/2014/main" id="{0950D941-7C01-9861-2C0A-F79EB5163AD3}"/>
              </a:ext>
            </a:extLst>
          </p:cNvPr>
          <p:cNvSpPr/>
          <p:nvPr/>
        </p:nvSpPr>
        <p:spPr>
          <a:xfrm>
            <a:off x="24706982" y="37310293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D1092739-E4F3-DBB3-8D6D-8E753A3E0B9D}"/>
              </a:ext>
            </a:extLst>
          </p:cNvPr>
          <p:cNvSpPr/>
          <p:nvPr/>
        </p:nvSpPr>
        <p:spPr>
          <a:xfrm>
            <a:off x="25450628" y="36528394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5" name="Graphic 424">
            <a:extLst>
              <a:ext uri="{FF2B5EF4-FFF2-40B4-BE49-F238E27FC236}">
                <a16:creationId xmlns:a16="http://schemas.microsoft.com/office/drawing/2014/main" id="{D6C3972B-DA42-D18E-9555-45403E013A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536336" y="36632686"/>
            <a:ext cx="1030744" cy="1012352"/>
          </a:xfrm>
          <a:prstGeom prst="ellipse">
            <a:avLst/>
          </a:prstGeom>
        </p:spPr>
      </p:pic>
      <p:sp>
        <p:nvSpPr>
          <p:cNvPr id="401" name="Oval 400">
            <a:extLst>
              <a:ext uri="{FF2B5EF4-FFF2-40B4-BE49-F238E27FC236}">
                <a16:creationId xmlns:a16="http://schemas.microsoft.com/office/drawing/2014/main" id="{77A0A59E-B8D9-681E-42EF-E61C26AA0591}"/>
              </a:ext>
            </a:extLst>
          </p:cNvPr>
          <p:cNvSpPr/>
          <p:nvPr/>
        </p:nvSpPr>
        <p:spPr>
          <a:xfrm>
            <a:off x="26310145" y="37259612"/>
            <a:ext cx="457692" cy="457692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6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3BDDA2B0-44AD-077D-5D03-AAAD386AA7AE}"/>
              </a:ext>
            </a:extLst>
          </p:cNvPr>
          <p:cNvSpPr/>
          <p:nvPr/>
        </p:nvSpPr>
        <p:spPr>
          <a:xfrm>
            <a:off x="27975768" y="37300307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391A283A-9A65-2BB9-7762-4F3024712462}"/>
              </a:ext>
            </a:extLst>
          </p:cNvPr>
          <p:cNvSpPr/>
          <p:nvPr/>
        </p:nvSpPr>
        <p:spPr>
          <a:xfrm>
            <a:off x="22200827" y="37826441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1" name="Graphic 430">
            <a:extLst>
              <a:ext uri="{FF2B5EF4-FFF2-40B4-BE49-F238E27FC236}">
                <a16:creationId xmlns:a16="http://schemas.microsoft.com/office/drawing/2014/main" id="{9F6C8861-A210-6627-8156-7BD387A9778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2271011" y="37885100"/>
            <a:ext cx="1034882" cy="1034882"/>
          </a:xfrm>
          <a:prstGeom prst="ellipse">
            <a:avLst/>
          </a:prstGeom>
        </p:spPr>
      </p:pic>
      <p:sp>
        <p:nvSpPr>
          <p:cNvPr id="404" name="Oval 403">
            <a:extLst>
              <a:ext uri="{FF2B5EF4-FFF2-40B4-BE49-F238E27FC236}">
                <a16:creationId xmlns:a16="http://schemas.microsoft.com/office/drawing/2014/main" id="{A4A63FE6-87F0-1691-60C3-A3D3FEB1B0B6}"/>
              </a:ext>
            </a:extLst>
          </p:cNvPr>
          <p:cNvSpPr/>
          <p:nvPr/>
        </p:nvSpPr>
        <p:spPr>
          <a:xfrm>
            <a:off x="22973926" y="38527546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8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6B6E2A63-907D-FFB4-2002-C7D656472C7B}"/>
              </a:ext>
            </a:extLst>
          </p:cNvPr>
          <p:cNvSpPr/>
          <p:nvPr/>
        </p:nvSpPr>
        <p:spPr>
          <a:xfrm>
            <a:off x="25528747" y="37833945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3" name="Graphic 432">
            <a:extLst>
              <a:ext uri="{FF2B5EF4-FFF2-40B4-BE49-F238E27FC236}">
                <a16:creationId xmlns:a16="http://schemas.microsoft.com/office/drawing/2014/main" id="{5FB78E95-D098-B68B-B54C-394AF33FDE7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5599294" y="37906287"/>
            <a:ext cx="1034155" cy="1034155"/>
          </a:xfrm>
          <a:prstGeom prst="ellipse">
            <a:avLst/>
          </a:prstGeom>
        </p:spPr>
      </p:pic>
      <p:sp>
        <p:nvSpPr>
          <p:cNvPr id="406" name="Oval 405">
            <a:extLst>
              <a:ext uri="{FF2B5EF4-FFF2-40B4-BE49-F238E27FC236}">
                <a16:creationId xmlns:a16="http://schemas.microsoft.com/office/drawing/2014/main" id="{D0EE48B2-4229-9653-F405-2AFF9595BD23}"/>
              </a:ext>
            </a:extLst>
          </p:cNvPr>
          <p:cNvSpPr/>
          <p:nvPr/>
        </p:nvSpPr>
        <p:spPr>
          <a:xfrm>
            <a:off x="26288249" y="38538652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D8FA4B06-C07F-126C-03EE-45F144D7F565}"/>
              </a:ext>
            </a:extLst>
          </p:cNvPr>
          <p:cNvSpPr txBox="1"/>
          <p:nvPr/>
        </p:nvSpPr>
        <p:spPr>
          <a:xfrm>
            <a:off x="21089776" y="37316269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23</a:t>
            </a: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2E37A486-9022-2A57-0A5C-F98178AE537B}"/>
              </a:ext>
            </a:extLst>
          </p:cNvPr>
          <p:cNvSpPr txBox="1"/>
          <p:nvPr/>
        </p:nvSpPr>
        <p:spPr>
          <a:xfrm>
            <a:off x="22737351" y="37332403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18</a:t>
            </a: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3F325BC9-2EBF-D45E-0FD1-C749D579756F}"/>
              </a:ext>
            </a:extLst>
          </p:cNvPr>
          <p:cNvSpPr txBox="1"/>
          <p:nvPr/>
        </p:nvSpPr>
        <p:spPr>
          <a:xfrm>
            <a:off x="24474602" y="37332403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14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A8199B24-5712-4395-00CE-4C1FF9C531EA}"/>
              </a:ext>
            </a:extLst>
          </p:cNvPr>
          <p:cNvSpPr txBox="1"/>
          <p:nvPr/>
        </p:nvSpPr>
        <p:spPr>
          <a:xfrm>
            <a:off x="27763998" y="37326311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19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857B944-734E-2B7A-26A8-BAF3692E3D76}"/>
              </a:ext>
            </a:extLst>
          </p:cNvPr>
          <p:cNvSpPr txBox="1"/>
          <p:nvPr/>
        </p:nvSpPr>
        <p:spPr>
          <a:xfrm>
            <a:off x="21114863" y="38504903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20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882DFD4E-5882-D661-1C0F-221F2544A1EF}"/>
              </a:ext>
            </a:extLst>
          </p:cNvPr>
          <p:cNvSpPr txBox="1"/>
          <p:nvPr/>
        </p:nvSpPr>
        <p:spPr>
          <a:xfrm>
            <a:off x="24451344" y="38560987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17</a:t>
            </a: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BCB1B237-113E-DCB8-CEB6-B7782BA777DC}"/>
              </a:ext>
            </a:extLst>
          </p:cNvPr>
          <p:cNvSpPr txBox="1"/>
          <p:nvPr/>
        </p:nvSpPr>
        <p:spPr>
          <a:xfrm>
            <a:off x="26059168" y="38560184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21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7E2DC9F7-9B2E-CEAC-D27D-1CCCF0118E58}"/>
              </a:ext>
            </a:extLst>
          </p:cNvPr>
          <p:cNvSpPr txBox="1"/>
          <p:nvPr/>
        </p:nvSpPr>
        <p:spPr>
          <a:xfrm>
            <a:off x="27789733" y="38560184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11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E16EB63C-94E4-C93A-DC91-AB5779220F1A}"/>
              </a:ext>
            </a:extLst>
          </p:cNvPr>
          <p:cNvSpPr txBox="1"/>
          <p:nvPr/>
        </p:nvSpPr>
        <p:spPr>
          <a:xfrm>
            <a:off x="17941126" y="38662861"/>
            <a:ext cx="2399378" cy="46166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(accuracy 0.6)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938D5C7-5D81-D91E-40D2-6F024BD28887}"/>
              </a:ext>
            </a:extLst>
          </p:cNvPr>
          <p:cNvSpPr/>
          <p:nvPr/>
        </p:nvSpPr>
        <p:spPr>
          <a:xfrm>
            <a:off x="22272379" y="39409024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7" name="Graphic 446">
            <a:extLst>
              <a:ext uri="{FF2B5EF4-FFF2-40B4-BE49-F238E27FC236}">
                <a16:creationId xmlns:a16="http://schemas.microsoft.com/office/drawing/2014/main" id="{C33F8FCA-424C-0021-3FA3-4F975A88D837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2344039" y="39480684"/>
            <a:ext cx="1031929" cy="1031929"/>
          </a:xfrm>
          <a:prstGeom prst="ellipse">
            <a:avLst/>
          </a:prstGeom>
        </p:spPr>
      </p:pic>
      <p:sp>
        <p:nvSpPr>
          <p:cNvPr id="448" name="Oval 447">
            <a:extLst>
              <a:ext uri="{FF2B5EF4-FFF2-40B4-BE49-F238E27FC236}">
                <a16:creationId xmlns:a16="http://schemas.microsoft.com/office/drawing/2014/main" id="{44D0BD5C-704C-AE29-EFD6-95D885A28DBD}"/>
              </a:ext>
            </a:extLst>
          </p:cNvPr>
          <p:cNvSpPr/>
          <p:nvPr/>
        </p:nvSpPr>
        <p:spPr>
          <a:xfrm>
            <a:off x="27232782" y="39408521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9" name="Graphic 448">
            <a:extLst>
              <a:ext uri="{FF2B5EF4-FFF2-40B4-BE49-F238E27FC236}">
                <a16:creationId xmlns:a16="http://schemas.microsoft.com/office/drawing/2014/main" id="{BA81679A-4AD9-654E-2DA4-59470A6E666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7335239" y="39510978"/>
            <a:ext cx="970335" cy="970335"/>
          </a:xfrm>
          <a:prstGeom prst="ellipse">
            <a:avLst/>
          </a:prstGeom>
        </p:spPr>
      </p:pic>
      <p:sp>
        <p:nvSpPr>
          <p:cNvPr id="450" name="Oval 449">
            <a:extLst>
              <a:ext uri="{FF2B5EF4-FFF2-40B4-BE49-F238E27FC236}">
                <a16:creationId xmlns:a16="http://schemas.microsoft.com/office/drawing/2014/main" id="{C5F92D35-71B5-DE08-7509-2425F54780DF}"/>
              </a:ext>
            </a:extLst>
          </p:cNvPr>
          <p:cNvSpPr/>
          <p:nvPr/>
        </p:nvSpPr>
        <p:spPr>
          <a:xfrm>
            <a:off x="22268408" y="40671620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1" name="Graphic 450">
            <a:extLst>
              <a:ext uri="{FF2B5EF4-FFF2-40B4-BE49-F238E27FC236}">
                <a16:creationId xmlns:a16="http://schemas.microsoft.com/office/drawing/2014/main" id="{76280E17-3D51-30A0-4D56-C018F7ADFA8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2361765" y="40764977"/>
            <a:ext cx="988535" cy="988535"/>
          </a:xfrm>
          <a:prstGeom prst="ellipse">
            <a:avLst/>
          </a:prstGeom>
        </p:spPr>
      </p:pic>
      <p:sp>
        <p:nvSpPr>
          <p:cNvPr id="452" name="Oval 451">
            <a:extLst>
              <a:ext uri="{FF2B5EF4-FFF2-40B4-BE49-F238E27FC236}">
                <a16:creationId xmlns:a16="http://schemas.microsoft.com/office/drawing/2014/main" id="{71FEA3A6-BAE4-B337-3853-F25EA4ADA60B}"/>
              </a:ext>
            </a:extLst>
          </p:cNvPr>
          <p:cNvSpPr/>
          <p:nvPr/>
        </p:nvSpPr>
        <p:spPr>
          <a:xfrm>
            <a:off x="23952269" y="40668086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3" name="Graphic 452">
            <a:extLst>
              <a:ext uri="{FF2B5EF4-FFF2-40B4-BE49-F238E27FC236}">
                <a16:creationId xmlns:a16="http://schemas.microsoft.com/office/drawing/2014/main" id="{A3114444-F494-8C91-B45C-1A6A145AD6C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4022816" y="40740428"/>
            <a:ext cx="1034155" cy="1034155"/>
          </a:xfrm>
          <a:prstGeom prst="ellipse">
            <a:avLst/>
          </a:prstGeom>
        </p:spPr>
      </p:pic>
      <p:sp>
        <p:nvSpPr>
          <p:cNvPr id="454" name="Oval 453">
            <a:extLst>
              <a:ext uri="{FF2B5EF4-FFF2-40B4-BE49-F238E27FC236}">
                <a16:creationId xmlns:a16="http://schemas.microsoft.com/office/drawing/2014/main" id="{92FC65BE-14F6-D432-BBF0-D2F3F59F3703}"/>
              </a:ext>
            </a:extLst>
          </p:cNvPr>
          <p:cNvSpPr/>
          <p:nvPr/>
        </p:nvSpPr>
        <p:spPr>
          <a:xfrm>
            <a:off x="25643052" y="40670994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5" name="Graphic 454">
            <a:extLst>
              <a:ext uri="{FF2B5EF4-FFF2-40B4-BE49-F238E27FC236}">
                <a16:creationId xmlns:a16="http://schemas.microsoft.com/office/drawing/2014/main" id="{CBF3CF89-AE70-AB7B-FD9C-0A3FFA1940B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5714712" y="40742654"/>
            <a:ext cx="1031929" cy="1031929"/>
          </a:xfrm>
          <a:prstGeom prst="ellipse">
            <a:avLst/>
          </a:prstGeom>
        </p:spPr>
      </p:pic>
      <p:sp>
        <p:nvSpPr>
          <p:cNvPr id="456" name="Oval 455">
            <a:extLst>
              <a:ext uri="{FF2B5EF4-FFF2-40B4-BE49-F238E27FC236}">
                <a16:creationId xmlns:a16="http://schemas.microsoft.com/office/drawing/2014/main" id="{347F0C16-9FBC-C518-7621-5FF18536DB8B}"/>
              </a:ext>
            </a:extLst>
          </p:cNvPr>
          <p:cNvSpPr/>
          <p:nvPr/>
        </p:nvSpPr>
        <p:spPr>
          <a:xfrm>
            <a:off x="20515256" y="40679593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7" name="Graphic 456">
            <a:extLst>
              <a:ext uri="{FF2B5EF4-FFF2-40B4-BE49-F238E27FC236}">
                <a16:creationId xmlns:a16="http://schemas.microsoft.com/office/drawing/2014/main" id="{FD2271BC-58CC-1E31-79CB-5ED28A21F9F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0594941" y="40774001"/>
            <a:ext cx="1004113" cy="1004113"/>
          </a:xfrm>
          <a:prstGeom prst="ellipse">
            <a:avLst/>
          </a:prstGeom>
        </p:spPr>
      </p:pic>
      <p:sp>
        <p:nvSpPr>
          <p:cNvPr id="458" name="Oval 457">
            <a:extLst>
              <a:ext uri="{FF2B5EF4-FFF2-40B4-BE49-F238E27FC236}">
                <a16:creationId xmlns:a16="http://schemas.microsoft.com/office/drawing/2014/main" id="{84C3EF45-BAAD-DB15-3811-BB05A9CEE494}"/>
              </a:ext>
            </a:extLst>
          </p:cNvPr>
          <p:cNvSpPr/>
          <p:nvPr/>
        </p:nvSpPr>
        <p:spPr>
          <a:xfrm>
            <a:off x="27196498" y="40683387"/>
            <a:ext cx="1175250" cy="1175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9" name="Graphic 458">
            <a:extLst>
              <a:ext uri="{FF2B5EF4-FFF2-40B4-BE49-F238E27FC236}">
                <a16:creationId xmlns:a16="http://schemas.microsoft.com/office/drawing/2014/main" id="{7A9089E9-7DEA-5EEB-680A-F05736451FA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7266682" y="40742046"/>
            <a:ext cx="1034882" cy="1034882"/>
          </a:xfrm>
          <a:prstGeom prst="ellipse">
            <a:avLst/>
          </a:prstGeom>
        </p:spPr>
      </p:pic>
      <p:sp>
        <p:nvSpPr>
          <p:cNvPr id="460" name="Oval 459">
            <a:extLst>
              <a:ext uri="{FF2B5EF4-FFF2-40B4-BE49-F238E27FC236}">
                <a16:creationId xmlns:a16="http://schemas.microsoft.com/office/drawing/2014/main" id="{D6E9EE8F-7B04-CA77-4426-6FECD0EDD00F}"/>
              </a:ext>
            </a:extLst>
          </p:cNvPr>
          <p:cNvSpPr/>
          <p:nvPr/>
        </p:nvSpPr>
        <p:spPr>
          <a:xfrm>
            <a:off x="21281279" y="40110393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C47D80FD-C14F-98E6-2776-17607FF77A01}"/>
              </a:ext>
            </a:extLst>
          </p:cNvPr>
          <p:cNvSpPr/>
          <p:nvPr/>
        </p:nvSpPr>
        <p:spPr>
          <a:xfrm>
            <a:off x="23004243" y="40126251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3882EF83-8147-A3F3-BD56-FD8AEC801B23}"/>
              </a:ext>
            </a:extLst>
          </p:cNvPr>
          <p:cNvSpPr/>
          <p:nvPr/>
        </p:nvSpPr>
        <p:spPr>
          <a:xfrm>
            <a:off x="24703998" y="40132364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9D68B31F-85EF-9292-ED34-F2EE3ED303C1}"/>
              </a:ext>
            </a:extLst>
          </p:cNvPr>
          <p:cNvSpPr/>
          <p:nvPr/>
        </p:nvSpPr>
        <p:spPr>
          <a:xfrm>
            <a:off x="26335255" y="40147749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1E46BBF2-BD2D-35DF-F1DC-FEEF1B3B3BF5}"/>
              </a:ext>
            </a:extLst>
          </p:cNvPr>
          <p:cNvSpPr/>
          <p:nvPr/>
        </p:nvSpPr>
        <p:spPr>
          <a:xfrm>
            <a:off x="27995978" y="40123518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43814A7E-994E-F07D-15F3-E10990EAEADE}"/>
              </a:ext>
            </a:extLst>
          </p:cNvPr>
          <p:cNvSpPr/>
          <p:nvPr/>
        </p:nvSpPr>
        <p:spPr>
          <a:xfrm>
            <a:off x="21272671" y="41389807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55A4E408-E8F9-67CF-7AC0-C78CF32367D1}"/>
              </a:ext>
            </a:extLst>
          </p:cNvPr>
          <p:cNvSpPr/>
          <p:nvPr/>
        </p:nvSpPr>
        <p:spPr>
          <a:xfrm>
            <a:off x="23014886" y="41383166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A7A2CA5D-3598-1D18-ABBB-7B0F2F4D8D6C}"/>
              </a:ext>
            </a:extLst>
          </p:cNvPr>
          <p:cNvSpPr/>
          <p:nvPr/>
        </p:nvSpPr>
        <p:spPr>
          <a:xfrm>
            <a:off x="24705935" y="41376709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F9D0DD9E-2D86-9128-234C-5737428C8512}"/>
              </a:ext>
            </a:extLst>
          </p:cNvPr>
          <p:cNvSpPr/>
          <p:nvPr/>
        </p:nvSpPr>
        <p:spPr>
          <a:xfrm>
            <a:off x="26382460" y="41367424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2204E935-E450-9489-26D5-8ED6824FA0D4}"/>
              </a:ext>
            </a:extLst>
          </p:cNvPr>
          <p:cNvSpPr txBox="1"/>
          <p:nvPr/>
        </p:nvSpPr>
        <p:spPr>
          <a:xfrm>
            <a:off x="21062022" y="40112542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16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A24DF894-7104-1A27-EE27-07A3259A8657}"/>
              </a:ext>
            </a:extLst>
          </p:cNvPr>
          <p:cNvSpPr txBox="1"/>
          <p:nvPr/>
        </p:nvSpPr>
        <p:spPr>
          <a:xfrm>
            <a:off x="22788790" y="40139184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25</a:t>
            </a: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32503B71-3843-0688-1516-DE9698C15354}"/>
              </a:ext>
            </a:extLst>
          </p:cNvPr>
          <p:cNvSpPr txBox="1"/>
          <p:nvPr/>
        </p:nvSpPr>
        <p:spPr>
          <a:xfrm>
            <a:off x="24485003" y="40150753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15</a:t>
            </a: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4E483660-977B-524A-6FFB-889C3F389488}"/>
              </a:ext>
            </a:extLst>
          </p:cNvPr>
          <p:cNvSpPr txBox="1"/>
          <p:nvPr/>
        </p:nvSpPr>
        <p:spPr>
          <a:xfrm>
            <a:off x="26114099" y="40161155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12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BDD06582-BEC5-3B96-68DA-5E40E6B09C57}"/>
              </a:ext>
            </a:extLst>
          </p:cNvPr>
          <p:cNvSpPr txBox="1"/>
          <p:nvPr/>
        </p:nvSpPr>
        <p:spPr>
          <a:xfrm>
            <a:off x="27787287" y="40131763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26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9C1A645B-78A0-CB2D-32F0-B27F816A6460}"/>
              </a:ext>
            </a:extLst>
          </p:cNvPr>
          <p:cNvSpPr txBox="1"/>
          <p:nvPr/>
        </p:nvSpPr>
        <p:spPr>
          <a:xfrm>
            <a:off x="21058574" y="41411957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22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8FFD12B0-C0D3-BC3B-0F62-6DD8E96BB7B6}"/>
              </a:ext>
            </a:extLst>
          </p:cNvPr>
          <p:cNvSpPr txBox="1"/>
          <p:nvPr/>
        </p:nvSpPr>
        <p:spPr>
          <a:xfrm>
            <a:off x="22794616" y="41398516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11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DC29BC77-0211-89A3-0C3B-43FC6D396E3E}"/>
              </a:ext>
            </a:extLst>
          </p:cNvPr>
          <p:cNvSpPr txBox="1"/>
          <p:nvPr/>
        </p:nvSpPr>
        <p:spPr>
          <a:xfrm>
            <a:off x="24486511" y="41379803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21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DAD0F200-AA51-BA37-C6B4-367FBE562AC6}"/>
              </a:ext>
            </a:extLst>
          </p:cNvPr>
          <p:cNvSpPr txBox="1"/>
          <p:nvPr/>
        </p:nvSpPr>
        <p:spPr>
          <a:xfrm>
            <a:off x="26157492" y="41378202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17</a:t>
            </a:r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46613C20-3006-6C17-A8FE-6B334932A9F5}"/>
              </a:ext>
            </a:extLst>
          </p:cNvPr>
          <p:cNvSpPr/>
          <p:nvPr/>
        </p:nvSpPr>
        <p:spPr>
          <a:xfrm>
            <a:off x="27976344" y="41370980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8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D0C0247C-44C8-DA89-45CE-F7AA3FC5612B}"/>
              </a:ext>
            </a:extLst>
          </p:cNvPr>
          <p:cNvSpPr txBox="1"/>
          <p:nvPr/>
        </p:nvSpPr>
        <p:spPr>
          <a:xfrm>
            <a:off x="17901689" y="41676470"/>
            <a:ext cx="2399378" cy="46166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</a:rPr>
              <a:t>(accuracy 0.5)</a:t>
            </a: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8407B6F3-8B7F-4A95-DD73-C2DFBDC6F073}"/>
              </a:ext>
            </a:extLst>
          </p:cNvPr>
          <p:cNvSpPr/>
          <p:nvPr/>
        </p:nvSpPr>
        <p:spPr>
          <a:xfrm>
            <a:off x="26843773" y="30554891"/>
            <a:ext cx="1881101" cy="157528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5000">
                <a:srgbClr val="123B4A"/>
              </a:gs>
              <a:gs pos="58000">
                <a:srgbClr val="123B4A"/>
              </a:gs>
            </a:gsLst>
            <a:lin ang="2700000" scaled="1"/>
            <a:tileRect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727F5771-6BA8-03CF-6847-97267D7646CC}"/>
              </a:ext>
            </a:extLst>
          </p:cNvPr>
          <p:cNvSpPr/>
          <p:nvPr/>
        </p:nvSpPr>
        <p:spPr>
          <a:xfrm>
            <a:off x="24158331" y="24292369"/>
            <a:ext cx="4576976" cy="301951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5000">
                <a:srgbClr val="123B4A"/>
              </a:gs>
              <a:gs pos="58000">
                <a:srgbClr val="123B4A"/>
              </a:gs>
            </a:gsLst>
            <a:lin ang="2700000" scaled="1"/>
            <a:tileRect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EFD34EA-25CA-B68D-4BB2-772A5E4F2299}"/>
              </a:ext>
            </a:extLst>
          </p:cNvPr>
          <p:cNvSpPr txBox="1"/>
          <p:nvPr/>
        </p:nvSpPr>
        <p:spPr>
          <a:xfrm>
            <a:off x="24273634" y="24524403"/>
            <a:ext cx="4433711" cy="2554545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In 2017, the winner was actually Portugal, </a:t>
            </a:r>
            <a:b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</a:br>
            <a: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Bulgaria came 2nd. </a:t>
            </a:r>
            <a:b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</a:br>
            <a: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Our model’s prediction </a:t>
            </a:r>
            <a:b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</a:br>
            <a: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was off by </a:t>
            </a:r>
            <a: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JUST </a:t>
            </a:r>
            <a:r>
              <a:rPr lang="et-EE" sz="32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1 place.</a:t>
            </a:r>
            <a:endParaRPr lang="en-GB" sz="3200" b="1" i="1" dirty="0">
              <a:solidFill>
                <a:srgbClr val="1A0DAB"/>
              </a:solidFill>
              <a:latin typeface="arial" panose="020B0604020202020204" pitchFamily="34" charset="0"/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B9340DD0-F325-2E13-4256-A1D0AFEEF0BB}"/>
              </a:ext>
            </a:extLst>
          </p:cNvPr>
          <p:cNvSpPr/>
          <p:nvPr/>
        </p:nvSpPr>
        <p:spPr>
          <a:xfrm>
            <a:off x="25739110" y="27413858"/>
            <a:ext cx="2968235" cy="308096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5000">
                <a:srgbClr val="123B4A"/>
              </a:gs>
              <a:gs pos="58000">
                <a:srgbClr val="123B4A"/>
              </a:gs>
            </a:gsLst>
            <a:lin ang="2700000" scaled="1"/>
            <a:tileRect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B76BDF94-2E57-9B84-D402-7705B67809EE}"/>
              </a:ext>
            </a:extLst>
          </p:cNvPr>
          <p:cNvSpPr txBox="1"/>
          <p:nvPr/>
        </p:nvSpPr>
        <p:spPr>
          <a:xfrm>
            <a:off x="25836040" y="27462987"/>
            <a:ext cx="2412710" cy="830997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sz="24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In the dot is</a:t>
            </a:r>
            <a:br>
              <a:rPr lang="et-EE" sz="24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</a:br>
            <a:r>
              <a:rPr lang="et-EE" sz="24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the actual result</a:t>
            </a:r>
            <a:endParaRPr lang="en-GB" sz="2400" b="1" i="1" dirty="0">
              <a:solidFill>
                <a:srgbClr val="1A0DAB"/>
              </a:solidFill>
              <a:latin typeface="arial" panose="020B0604020202020204" pitchFamily="34" charset="0"/>
            </a:endParaRPr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6E1BEA0D-DB5F-4B8C-EB08-D531EBF20309}"/>
              </a:ext>
            </a:extLst>
          </p:cNvPr>
          <p:cNvSpPr/>
          <p:nvPr/>
        </p:nvSpPr>
        <p:spPr>
          <a:xfrm>
            <a:off x="25854819" y="28317112"/>
            <a:ext cx="457692" cy="45769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2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82A332CB-3CB7-5709-7AB8-CE3C42359117}"/>
              </a:ext>
            </a:extLst>
          </p:cNvPr>
          <p:cNvSpPr txBox="1"/>
          <p:nvPr/>
        </p:nvSpPr>
        <p:spPr>
          <a:xfrm>
            <a:off x="26286031" y="28227484"/>
            <a:ext cx="2412710" cy="646331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Green</a:t>
            </a:r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 means the prediction was </a:t>
            </a:r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correct</a:t>
            </a:r>
            <a:endParaRPr lang="en-GB" b="1" i="1" dirty="0">
              <a:solidFill>
                <a:srgbClr val="1A0DAB"/>
              </a:solidFill>
              <a:latin typeface="Causten Bold" panose="00000800000000000000" pitchFamily="50" charset="0"/>
            </a:endParaRPr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9763EC22-A3B7-3DC0-AF42-67D574B1CB3E}"/>
              </a:ext>
            </a:extLst>
          </p:cNvPr>
          <p:cNvSpPr/>
          <p:nvPr/>
        </p:nvSpPr>
        <p:spPr>
          <a:xfrm>
            <a:off x="25846892" y="28969329"/>
            <a:ext cx="457692" cy="457692"/>
          </a:xfrm>
          <a:prstGeom prst="ellipse">
            <a:avLst/>
          </a:prstGeom>
          <a:solidFill>
            <a:srgbClr val="CAFF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5</a:t>
            </a:r>
            <a:endParaRPr lang="en-GB" sz="20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3373FC40-88AB-326F-3B73-27AE70D91B15}"/>
              </a:ext>
            </a:extLst>
          </p:cNvPr>
          <p:cNvSpPr txBox="1"/>
          <p:nvPr/>
        </p:nvSpPr>
        <p:spPr>
          <a:xfrm>
            <a:off x="26286031" y="28870468"/>
            <a:ext cx="2412710" cy="646331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White</a:t>
            </a:r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 means the prediction was </a:t>
            </a:r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off by 1</a:t>
            </a:r>
            <a:endParaRPr lang="en-GB" b="1" i="1" dirty="0">
              <a:solidFill>
                <a:srgbClr val="1A0DAB"/>
              </a:solidFill>
              <a:latin typeface="Causten Bold" panose="00000800000000000000" pitchFamily="50" charset="0"/>
            </a:endParaRPr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5A43F6D-FF58-91FF-83A1-FEB53407B8DF}"/>
              </a:ext>
            </a:extLst>
          </p:cNvPr>
          <p:cNvSpPr/>
          <p:nvPr/>
        </p:nvSpPr>
        <p:spPr>
          <a:xfrm>
            <a:off x="25883350" y="29675348"/>
            <a:ext cx="457692" cy="457692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bg1"/>
              </a:solidFill>
              <a:latin typeface="Causten Bold" panose="00000800000000000000" pitchFamily="50" charset="0"/>
            </a:endParaRP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BDBB0478-76CA-9F7B-4CDB-09A422584840}"/>
              </a:ext>
            </a:extLst>
          </p:cNvPr>
          <p:cNvSpPr txBox="1"/>
          <p:nvPr/>
        </p:nvSpPr>
        <p:spPr>
          <a:xfrm>
            <a:off x="25661751" y="29687222"/>
            <a:ext cx="905962" cy="40011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softEdge rad="1270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t-EE" sz="2000" dirty="0">
                <a:solidFill>
                  <a:schemeClr val="bg1"/>
                </a:solidFill>
                <a:latin typeface="Causten Bold" panose="00000800000000000000" pitchFamily="50" charset="0"/>
              </a:rPr>
              <a:t>24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96EF38DD-454F-6887-8FFA-FF1401AE5DFF}"/>
              </a:ext>
            </a:extLst>
          </p:cNvPr>
          <p:cNvSpPr txBox="1"/>
          <p:nvPr/>
        </p:nvSpPr>
        <p:spPr>
          <a:xfrm>
            <a:off x="26321957" y="29522282"/>
            <a:ext cx="2784353" cy="92333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Red</a:t>
            </a:r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 means the </a:t>
            </a:r>
          </a:p>
          <a:p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prediction was </a:t>
            </a:r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off by more than 1</a:t>
            </a:r>
            <a:endParaRPr lang="en-GB" b="1" i="1" dirty="0">
              <a:solidFill>
                <a:srgbClr val="1A0DAB"/>
              </a:solidFill>
              <a:latin typeface="Causten Bold" panose="00000800000000000000" pitchFamily="50" charset="0"/>
            </a:endParaRPr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1A3AEC-0D19-F272-6712-31C99BD628D6}"/>
              </a:ext>
            </a:extLst>
          </p:cNvPr>
          <p:cNvSpPr/>
          <p:nvPr/>
        </p:nvSpPr>
        <p:spPr>
          <a:xfrm>
            <a:off x="26957563" y="30764702"/>
            <a:ext cx="421046" cy="4210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1" name="Graphic 510">
            <a:extLst>
              <a:ext uri="{FF2B5EF4-FFF2-40B4-BE49-F238E27FC236}">
                <a16:creationId xmlns:a16="http://schemas.microsoft.com/office/drawing/2014/main" id="{5FE62EFE-6C76-45B2-1A92-5278E978326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6994771" y="30801678"/>
            <a:ext cx="343950" cy="343950"/>
          </a:xfrm>
          <a:prstGeom prst="ellipse">
            <a:avLst/>
          </a:prstGeom>
        </p:spPr>
      </p:pic>
      <p:sp>
        <p:nvSpPr>
          <p:cNvPr id="512" name="TextBox 511">
            <a:extLst>
              <a:ext uri="{FF2B5EF4-FFF2-40B4-BE49-F238E27FC236}">
                <a16:creationId xmlns:a16="http://schemas.microsoft.com/office/drawing/2014/main" id="{A2CCAD56-46A0-30F9-18A0-BABDE8F11A3B}"/>
              </a:ext>
            </a:extLst>
          </p:cNvPr>
          <p:cNvSpPr txBox="1"/>
          <p:nvPr/>
        </p:nvSpPr>
        <p:spPr>
          <a:xfrm>
            <a:off x="27422311" y="30633567"/>
            <a:ext cx="1217798" cy="646331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Correct </a:t>
            </a:r>
          </a:p>
          <a:p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prediction</a:t>
            </a:r>
            <a:endParaRPr lang="en-GB" b="1" i="1" dirty="0">
              <a:solidFill>
                <a:srgbClr val="1A0DAB"/>
              </a:solidFill>
              <a:latin typeface="arial" panose="020B0604020202020204" pitchFamily="34" charset="0"/>
            </a:endParaRPr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1E3843B0-6920-81BD-76F3-3DFCAB273D88}"/>
              </a:ext>
            </a:extLst>
          </p:cNvPr>
          <p:cNvSpPr/>
          <p:nvPr/>
        </p:nvSpPr>
        <p:spPr>
          <a:xfrm>
            <a:off x="26969012" y="31483170"/>
            <a:ext cx="421046" cy="4210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4" name="Graphic 513">
            <a:extLst>
              <a:ext uri="{FF2B5EF4-FFF2-40B4-BE49-F238E27FC236}">
                <a16:creationId xmlns:a16="http://schemas.microsoft.com/office/drawing/2014/main" id="{95BEBC2C-3492-41A3-E65E-A72F086F5F9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020061" y="31524959"/>
            <a:ext cx="328421" cy="328421"/>
          </a:xfrm>
          <a:prstGeom prst="ellipse">
            <a:avLst/>
          </a:prstGeom>
        </p:spPr>
      </p:pic>
      <p:sp>
        <p:nvSpPr>
          <p:cNvPr id="517" name="TextBox 516">
            <a:extLst>
              <a:ext uri="{FF2B5EF4-FFF2-40B4-BE49-F238E27FC236}">
                <a16:creationId xmlns:a16="http://schemas.microsoft.com/office/drawing/2014/main" id="{60D64FD4-1086-33F2-1C3F-DEE74AFA8E64}"/>
              </a:ext>
            </a:extLst>
          </p:cNvPr>
          <p:cNvSpPr txBox="1"/>
          <p:nvPr/>
        </p:nvSpPr>
        <p:spPr>
          <a:xfrm>
            <a:off x="27439513" y="31371652"/>
            <a:ext cx="1217798" cy="646331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Wrong prediction</a:t>
            </a:r>
            <a:endParaRPr lang="en-GB" b="1" i="1" dirty="0">
              <a:solidFill>
                <a:srgbClr val="1A0DAB"/>
              </a:solidFill>
              <a:latin typeface="arial" panose="020B0604020202020204" pitchFamily="34" charset="0"/>
            </a:endParaRPr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86775414-9377-112B-6D57-663E7BDBFBFC}"/>
              </a:ext>
            </a:extLst>
          </p:cNvPr>
          <p:cNvSpPr/>
          <p:nvPr/>
        </p:nvSpPr>
        <p:spPr>
          <a:xfrm>
            <a:off x="24306412" y="34768093"/>
            <a:ext cx="4418462" cy="143379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5000">
                <a:srgbClr val="123B4A"/>
              </a:gs>
              <a:gs pos="58000">
                <a:srgbClr val="123B4A"/>
              </a:gs>
            </a:gsLst>
            <a:lin ang="2700000" scaled="1"/>
            <a:tileRect/>
          </a:gra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0A214CD9-457E-4260-8D19-3E41F95356B0}"/>
              </a:ext>
            </a:extLst>
          </p:cNvPr>
          <p:cNvSpPr txBox="1"/>
          <p:nvPr/>
        </p:nvSpPr>
        <p:spPr>
          <a:xfrm>
            <a:off x="24438419" y="35019156"/>
            <a:ext cx="3062806" cy="954107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sz="28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Model predicted</a:t>
            </a:r>
            <a:br>
              <a:rPr lang="et-EE" sz="28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</a:br>
            <a:r>
              <a:rPr lang="et-EE" sz="28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" panose="00000500000000000000" pitchFamily="50" charset="0"/>
                <a:cs typeface="Rubik" pitchFamily="2" charset="-79"/>
              </a:rPr>
              <a:t>top 10 countries</a:t>
            </a:r>
            <a:endParaRPr lang="en-GB" sz="2800" b="1" i="1" dirty="0">
              <a:solidFill>
                <a:srgbClr val="1A0DAB"/>
              </a:solidFill>
              <a:latin typeface="arial" panose="020B0604020202020204" pitchFamily="34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BB3813D4-219D-3227-CA89-7F4491C07C18}"/>
              </a:ext>
            </a:extLst>
          </p:cNvPr>
          <p:cNvSpPr txBox="1"/>
          <p:nvPr/>
        </p:nvSpPr>
        <p:spPr>
          <a:xfrm>
            <a:off x="27126539" y="35047177"/>
            <a:ext cx="1530772" cy="923330"/>
          </a:xfrm>
          <a:prstGeom prst="rect">
            <a:avLst/>
          </a:prstGeom>
          <a:noFill/>
          <a:effectLst>
            <a:glow rad="1905000">
              <a:schemeClr val="accent1">
                <a:alpha val="50000"/>
              </a:schemeClr>
            </a:glow>
            <a:outerShdw blurRad="1270000" dist="50800" dir="5400000" sx="200000" sy="200000" algn="ctr" rotWithShape="0">
              <a:srgbClr val="000000">
                <a:alpha val="50000"/>
              </a:srgbClr>
            </a:outerShdw>
            <a:softEdge rad="1270000"/>
          </a:effectLst>
        </p:spPr>
        <p:txBody>
          <a:bodyPr wrap="square" rtlCol="0">
            <a:spAutoFit/>
          </a:bodyPr>
          <a:lstStyle/>
          <a:p>
            <a:r>
              <a:rPr lang="et-EE" sz="5400" dirty="0">
                <a:solidFill>
                  <a:srgbClr val="CA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usten Bold" panose="00000800000000000000" pitchFamily="50" charset="0"/>
                <a:cs typeface="Rubik" pitchFamily="2" charset="-79"/>
              </a:rPr>
              <a:t>8/10</a:t>
            </a:r>
            <a:endParaRPr lang="en-GB" sz="5400" dirty="0">
              <a:solidFill>
                <a:srgbClr val="1A0DAB"/>
              </a:solidFill>
              <a:latin typeface="Causten Bold" panose="00000800000000000000" pitchFamily="50" charset="0"/>
            </a:endParaRP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C7942EAF-011D-4719-C52A-EFD456E27EDD}"/>
              </a:ext>
            </a:extLst>
          </p:cNvPr>
          <p:cNvSpPr/>
          <p:nvPr/>
        </p:nvSpPr>
        <p:spPr>
          <a:xfrm>
            <a:off x="50739" y="77721"/>
            <a:ext cx="30210121" cy="42686402"/>
          </a:xfrm>
          <a:prstGeom prst="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50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77E4D0F-3A04-49EA-913B-D951DD631FF6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1991</TotalTime>
  <Words>782</Words>
  <Application>Microsoft Office PowerPoint</Application>
  <PresentationFormat>Custom</PresentationFormat>
  <Paragraphs>115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</vt:lpstr>
      <vt:lpstr>Calibri</vt:lpstr>
      <vt:lpstr>Calibri Light</vt:lpstr>
      <vt:lpstr>Causten</vt:lpstr>
      <vt:lpstr>Causten 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 Lüüsi</dc:creator>
  <cp:lastModifiedBy>Lauri Lüüsi</cp:lastModifiedBy>
  <cp:revision>39</cp:revision>
  <dcterms:created xsi:type="dcterms:W3CDTF">2022-12-10T08:51:38Z</dcterms:created>
  <dcterms:modified xsi:type="dcterms:W3CDTF">2022-12-11T18:03:28Z</dcterms:modified>
</cp:coreProperties>
</file>